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  <p:sldMasterId id="2147483660" r:id="rId5"/>
  </p:sldMasterIdLst>
  <p:notesMasterIdLst>
    <p:notesMasterId r:id="rId37"/>
  </p:notesMasterIdLst>
  <p:sldIdLst>
    <p:sldId id="256" r:id="rId6"/>
    <p:sldId id="1134" r:id="rId7"/>
    <p:sldId id="1135" r:id="rId8"/>
    <p:sldId id="1136" r:id="rId9"/>
    <p:sldId id="1131" r:id="rId10"/>
    <p:sldId id="1129" r:id="rId11"/>
    <p:sldId id="1059" r:id="rId12"/>
    <p:sldId id="1051" r:id="rId13"/>
    <p:sldId id="1078" r:id="rId14"/>
    <p:sldId id="1058" r:id="rId15"/>
    <p:sldId id="1130" r:id="rId16"/>
    <p:sldId id="1062" r:id="rId17"/>
    <p:sldId id="1119" r:id="rId18"/>
    <p:sldId id="1064" r:id="rId19"/>
    <p:sldId id="1128" r:id="rId20"/>
    <p:sldId id="1066" r:id="rId21"/>
    <p:sldId id="1120" r:id="rId22"/>
    <p:sldId id="1121" r:id="rId23"/>
    <p:sldId id="1065" r:id="rId24"/>
    <p:sldId id="1061" r:id="rId25"/>
    <p:sldId id="1073" r:id="rId26"/>
    <p:sldId id="1069" r:id="rId27"/>
    <p:sldId id="1060" r:id="rId28"/>
    <p:sldId id="1076" r:id="rId29"/>
    <p:sldId id="1122" r:id="rId30"/>
    <p:sldId id="1057" r:id="rId31"/>
    <p:sldId id="1124" r:id="rId32"/>
    <p:sldId id="1123" r:id="rId33"/>
    <p:sldId id="1126" r:id="rId34"/>
    <p:sldId id="1132" r:id="rId35"/>
    <p:sldId id="112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2024"/>
    <a:srgbClr val="FFFFFF"/>
    <a:srgbClr val="FF424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60"/>
    <p:restoredTop sz="78626"/>
  </p:normalViewPr>
  <p:slideViewPr>
    <p:cSldViewPr snapToGrid="0">
      <p:cViewPr varScale="1">
        <p:scale>
          <a:sx n="101" d="100"/>
          <a:sy n="101" d="100"/>
        </p:scale>
        <p:origin x="8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viewProps" Target="viewProps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450DFB-C245-9B49-85FB-BF9B9EE50EEE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CA85903-262F-A243-B956-3303B9E62B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2457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orcid.org/0000-0001-5482-8370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Nami Sunami: orcid.org/0000-0001-5482-8370</a:t>
            </a:r>
            <a:endParaRPr lang="en-US" sz="1200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1449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14167-07CF-322E-AED5-F69E71CCA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902897-1AFD-DED7-E06E-28B0C9708C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0D334B-5064-0FD4-EAE9-688DE22C7C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02DC9C-A70C-EBEF-5051-6B0791BD8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567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D15233-E725-3C5F-2A8E-285D676241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9236D5-9FB1-CF3B-B391-DE76CCA8B7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99A080-26EB-5319-695F-32E3CDE1797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43EB76-B22B-E372-CD76-7B80831AE5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783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49DE52-6E94-D222-77E4-02E51A876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61AE31-F388-4478-BA52-78B47E5382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CE2993-6AF5-4120-628E-ED3BA6B71B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DF5084-E983-6F24-3279-28DC67401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99249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9519DA-78B5-AA8E-CF31-27D76F50A8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9E3B975-6ABF-3716-C524-3E24FC8918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93F7589-E97C-B3E4-FF82-BC971708A3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7FA543-8DEA-6928-E467-EDD0D5087A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5263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49E717-CAF3-3D2C-A43D-0C7B6FACC9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4894B2-A3AD-0C3A-79C2-5DCFEC3D4D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2AA2F2-1A43-57C9-C8B5-92BFCDE335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SQLite: https://</a:t>
            </a:r>
            <a:r>
              <a:rPr lang="en-US" dirty="0" err="1"/>
              <a:t>www.sqlite.org</a:t>
            </a:r>
            <a:r>
              <a:rPr lang="en-US" dirty="0"/>
              <a:t>/</a:t>
            </a:r>
            <a:r>
              <a:rPr lang="en-US" dirty="0" err="1"/>
              <a:t>copyright.html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B7F67-31F4-9917-058F-F5C24EA363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260867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7E02D1-AB02-6770-4EE8-58C2568924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A46E98-7B24-FA01-0F15-FFC7FF888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A80FE-CF9B-EF49-537F-A73D6EA9CBA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CBC2C5-9199-9F1E-F890-EF5C1454AC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55208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40B96A-0B80-5EC4-4A8A-48B5838DE3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942ABE0-A800-BBE2-58BA-A47610A605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F1AF51D-408D-0D07-63B6-20C79C3DD8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ECBD74-6B42-D308-CDBD-FA9C44C1CFA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19651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131782-818E-72B9-CCB4-4B8F3DD7B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6DE6F2-F7C8-DA63-79E1-89A29FB1AB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4B92FA1-5A74-D79D-7E4C-41AB84F996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8967BD-361A-2DF3-6D84-C1AD825FF3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342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124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F6F61-BF99-A8DB-52C6-0BA2AC61C9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07690A-E994-4C53-86D8-E7591B5F0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E72466-8A07-9137-7E9A-55C4BCE2AD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DDBA06-AC2D-9B88-C8C5-AA8300D814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92500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8D771-6255-6977-1276-4D90D202D2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73EDC825-182D-C60E-8A69-31EC42D9A4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F08802F5-D331-5AF5-3FA8-9218F4D691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BDD45DC0-B3AB-A6F5-5B58-8BD89BB1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0154852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714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79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EC983-8E5B-6CAB-30A4-015B3F7D2D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>
            <a:extLst>
              <a:ext uri="{FF2B5EF4-FFF2-40B4-BE49-F238E27FC236}">
                <a16:creationId xmlns:a16="http://schemas.microsoft.com/office/drawing/2014/main" id="{8E245C57-CE6F-3C47-B113-0AFF5DFC94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>
            <a:extLst>
              <a:ext uri="{FF2B5EF4-FFF2-40B4-BE49-F238E27FC236}">
                <a16:creationId xmlns:a16="http://schemas.microsoft.com/office/drawing/2014/main" id="{836751C4-DD70-DF4E-CAAD-9391C07129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21F7A97E-28EF-59F2-DA30-5472018230C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A799BBE-B871-48D7-983C-C0B1D7156DCD}" type="slidenum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6858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GB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4046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612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29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B1E58-96DB-E24E-5A79-E47226F975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356776C-11F9-1A4B-C1BB-4610B0EDF6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8DE85B-1F60-7203-9E4B-D55B83E7ED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40E6A1-040A-6246-1456-D3558DD672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41021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1364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87082C-B487-29E4-71D3-09AF433C5E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85638-9D94-77EE-7B8B-E6CC176990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9D10F2B-C069-E135-7E7E-087A2B0C4A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6463088-0AB3-29C5-2C51-CBC678EE3D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43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7D32AB-CBA5-8A1B-D6E1-396B78F6E8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D2A228-D633-C2E4-1849-C33545F9E8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5845B4-A1AB-4582-CDAE-FFFC8654DC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B8D21E-D9DD-990D-86DD-1D1DC18412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CA85903-262F-A243-B956-3303B9E62BE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1868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AC5FD-0C8B-A05A-608E-D395DE052A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DD26720-6A9E-CCF2-C2B0-1A53E811C4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0166FC-33CF-79A9-40C9-1EDC4E0657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69997C-E8D3-AC66-4F04-9677F9BA8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B8F203-F860-67A3-0F57-DD45CDAC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05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3BB8E-5E73-9C68-54B6-7EF4511A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A4923-FD39-85C4-7380-F037748C94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A90141-85AE-99D5-9DC0-983B1BC3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D5924-4C54-B469-5844-0389CA2FB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4BED17-DFC9-DC77-E43E-2B8E5BD9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74786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39E4C3-1D8D-AC2D-8ED4-9D72FFAE0A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2EACE7-B0B5-FDA6-E6B9-01D51E4BE97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181C8-1CC6-BC6B-A0B6-3AE587C399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1C7DA8-D41E-D2A4-F535-494B28326F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355517-AB33-19E0-0787-9ED98B2CE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6615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B7C-452B-BCEB-9CE8-AF8F2C0C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9038-3E1E-50A6-853D-38BCD497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165576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7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1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66A-ECA0-5B86-642E-AB400CF1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E66-4D40-3602-B4B9-08B2D59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348F-F92B-0104-DE7E-D374E23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1312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309-F0D0-DDE5-5302-4DC8F224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752-342D-B865-6A9D-A999BD90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360C-F699-74EE-9758-F15C4A2C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88A5-86AC-6914-2FBB-5EB2C4E4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9D40-2921-0CF8-92E8-9233B96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65269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5723-B5CD-B3E0-E322-62E3214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49" y="1709740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43E86-A451-DE7E-996D-FE3B309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49" y="4589464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189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C0EB-3982-B573-3F11-06A3BE89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0B07-D6F8-B14F-6044-8BFDBBA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53D-AF19-9ED6-8FC0-FAF69C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17651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EF6A-B681-37D0-2194-A829A131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9188-D01E-6470-85E7-FDFF022D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A009-1494-9FDE-F6C5-7A504049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4"/>
            <a:ext cx="5181600" cy="43513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9627-224B-1F90-41E4-91277512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9510-9D8E-1970-682B-2D3003FD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AF19-4464-1F12-B88E-4AD9DC5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8053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4B1-51E0-2623-9437-CC76B493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504-6686-6274-638E-73AF37F0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C384-3459-E193-5688-674B5DB8E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DAB1-887E-365C-8EFD-96C2E6AA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081C-0DD7-0D5D-D7FA-3D32F94B8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E4B5B-7F6F-03A7-56A2-81BCC912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9019C-E08D-A695-6004-A264E46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94D11-F6A2-6707-498E-4415559F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14755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2456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5972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9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886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BB9039-CA04-350C-6134-45F981DC4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B2256A-D75D-AD66-EC1F-BA2B703C5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43A622-68BC-C8CD-E84B-8919C8695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590F2C-2315-AA67-0260-D4CF1550A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160BB6-F489-6251-9750-7910D67AA7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44665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871EE-24D5-E719-F0B2-9FD987CA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8ACD2-4BE5-4C79-C1AC-89D96D34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41BF-684E-AA1C-D97D-CE0199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7693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5035-690E-A9E9-D58A-3634CC80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8866-382A-7AD3-C76E-4F1AA13E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3F46-8619-6A0C-DF32-C4DC277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E75FA-AD58-C374-9AD9-A4190560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C779-3BDE-9219-3283-C4FB20A8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0AB2-1534-6648-0CE9-8C5478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6670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3FA-88EE-E8C6-822B-A668DAD8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6C99-B669-20B8-B1ED-82D251361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6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BC79-616A-26F4-1676-6B5B1F47D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1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189" indent="0">
              <a:buNone/>
              <a:defRPr sz="1400"/>
            </a:lvl2pPr>
            <a:lvl3pPr marL="914377" indent="0">
              <a:buNone/>
              <a:defRPr sz="1200"/>
            </a:lvl3pPr>
            <a:lvl4pPr marL="1371566" indent="0">
              <a:buNone/>
              <a:defRPr sz="1000"/>
            </a:lvl4pPr>
            <a:lvl5pPr marL="1828754" indent="0">
              <a:buNone/>
              <a:defRPr sz="1000"/>
            </a:lvl5pPr>
            <a:lvl6pPr marL="2285943" indent="0">
              <a:buNone/>
              <a:defRPr sz="1000"/>
            </a:lvl6pPr>
            <a:lvl7pPr marL="2743131" indent="0">
              <a:buNone/>
              <a:defRPr sz="1000"/>
            </a:lvl7pPr>
            <a:lvl8pPr marL="3200320" indent="0">
              <a:buNone/>
              <a:defRPr sz="1000"/>
            </a:lvl8pPr>
            <a:lvl9pPr marL="3657509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AE88-1374-7167-C5C9-45A7BD04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2B8A-1D70-6520-A228-62514CB5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3D262-9971-C5AF-C344-3AD9111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699654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E265-ECC2-9161-F691-31E1DEC3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E739-1E3D-A05A-B381-60BB0DB1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8856-542B-EA83-229F-338BB408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791-A2B8-F9E2-4DC4-50E1527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83B-C95F-886C-7160-29ED85A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0231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E838C-C3A3-BA31-BE2C-0C72F44C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1" y="365124"/>
            <a:ext cx="2628900" cy="5811839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8B2B-8B77-3A18-4E75-0EF8D05C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1" y="365124"/>
            <a:ext cx="7734300" cy="581183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1C8-ED5F-EB2C-F015-B459F4E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4B8A-4BC2-9A32-B20A-8FC1D6F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E1F8-C45A-94A5-458E-A7E940E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556893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5657311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6" y="2812611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239226344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2" y="3078179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368813922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5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2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20244941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2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12638058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ECC05-3A7F-D7B2-1EFF-D18E07054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24FF9D-4871-B94F-2D5D-2BC8DD7D91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CC94C5-0B6A-039A-6B94-CF0F1E591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EEBB5-7AAA-2E7B-7BFA-743390CEA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A0DFF-65D4-ED74-7131-D90827B4F2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61593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B4F6CD-BC4C-A61F-4FF0-0E81BD583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9DD8B7-0C77-3614-B838-21DBEEFDDA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16304A-D40B-B296-600E-4A8A7C3E17A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F55760-D8DA-C57B-3057-F5EEFCD2A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B072865-3DE5-A128-2BAA-B2F515DDD8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B1F97B5-9DB6-B3C0-F359-18EE81E91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79025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83E69-6940-0977-4DD7-FB565358C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7599908-4974-F24C-5FBE-B6322FD3CE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92AE58-5F98-3793-F859-A2885B2E60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1A1EB-F0D3-CB03-E3DD-DD113B7233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B4CB025-9295-E1FA-A40E-D3363A2EDD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1A8560F-399E-BD71-A988-CEAA1896C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B5279D9-5CFD-BB91-D408-87FD2B67EC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4E80D6-D575-8627-DC7D-1BCBAFDDB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2815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0EE55-EA72-753F-8F7C-C905EEA6E9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2BA83D-68B6-D0B7-0D00-83E4D8F876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D2DD8C-AC60-ED5E-3EE9-EACA5A2106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259DC62-7A2F-6508-03B1-255A70345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61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EF7C51-89F7-6276-5420-B65F53D6B3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60D3AA4-BE9D-87EF-FF9A-A81D07DE1A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807E4BB-FECB-6305-15FD-344EA8F0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2088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16579D-A17A-EEAD-D2BC-65F8310071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0BEC86-AA92-3876-6766-2DE826E80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037F3A-54C7-B126-6EE5-DD55C6DC4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F6D94A1-E898-22B4-D263-B46B8BC9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45799F-BC77-F128-DCC0-C6650D970E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B9AB423-88E4-9839-310F-3F80735FA4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5160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62CCE-B795-391A-827A-73F3297CCC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DD50164-1B04-9E74-792B-A3048CDCAD2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9FBAEE-5B82-18BC-3296-49605CD7FF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6D8EB0-3A44-5029-5B65-11432464AC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58392D-C690-7B48-9F35-9A115275767D}" type="datetimeFigureOut">
              <a:rPr lang="en-US" smtClean="0"/>
              <a:t>11/12/25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199358-1AC8-A960-EF1F-55D1399D76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18EF357-897A-A7FF-8E0D-D2B6BC1CB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1438967-0075-0E44-A5EA-7C367C3335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52566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theme" Target="../theme/theme2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DF5ED7-F5BC-1901-69D2-58DA645F7E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7C0929-81B9-0E44-A2B4-40DE8AC7DCB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DA58392D-C690-7B48-9F35-9A115275767D}" type="datetimeFigureOut">
              <a:rPr lang="en-US" smtClean="0"/>
              <a:pPr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35FB65-0311-F012-1DE2-C9A1D2C83C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673910-EECF-F003-DE4B-5C156B091B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F1438967-0075-0E44-A5EA-7C367C33358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Title Placeholder 7">
            <a:extLst>
              <a:ext uri="{FF2B5EF4-FFF2-40B4-BE49-F238E27FC236}">
                <a16:creationId xmlns:a16="http://schemas.microsoft.com/office/drawing/2014/main" id="{EDFD981F-1399-A48B-0263-B9A1F71D87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2084780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00A42-1BAE-F3F9-60CE-9EF04D4F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DC11-9EAE-C123-7967-B586A7F1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4"/>
            <a:ext cx="10515600" cy="43513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4DB4-FBD0-AAE1-4996-AFE94E075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lnSpc>
                <a:spcPct val="100000"/>
              </a:lnSpc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11/12/25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C386-2FEE-63E1-BC55-B57FEF55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1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lnSpc>
                <a:spcPct val="100000"/>
              </a:lnSpc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A4AF-0B5D-7103-583E-1E026C4D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1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lnSpc>
                <a:spcPct val="100000"/>
              </a:lnSpc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5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377" rtl="0" eaLnBrk="1" latinLnBrk="0" hangingPunct="1">
        <a:lnSpc>
          <a:spcPct val="100000"/>
        </a:lnSpc>
        <a:spcBef>
          <a:spcPct val="0"/>
        </a:spcBef>
        <a:buNone/>
        <a:defRPr sz="4400" b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783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2971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160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349" indent="-228594" algn="l" defTabSz="914377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ssets.w3.tue.nl/w/fileadmin/content/Our_University/About%20our%20university/Publications/TUE_Strategie_2030-LR.pdf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choosealicense.com/" TargetMode="External"/><Relationship Id="rId1" Type="http://schemas.openxmlformats.org/officeDocument/2006/relationships/slideLayout" Target="../slideLayouts/slideLayout1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unsplash.com/photos/silhouette-of-man-raising-his-hands-during-sunset-KeGKEOjhy6E?utm_content=creditCopyText&amp;utm_medium=referral&amp;utm_source=unsplash" TargetMode="External"/><Relationship Id="rId4" Type="http://schemas.openxmlformats.org/officeDocument/2006/relationships/hyperlink" Target="https://unsplash.com/@izakhare?utm_content=creditCopyText&amp;utm_medium=referral&amp;utm_source=unsplash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image" Target="../media/image12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50.png"/><Relationship Id="rId5" Type="http://schemas.openxmlformats.org/officeDocument/2006/relationships/image" Target="../media/image13.png"/><Relationship Id="rId10" Type="http://schemas.openxmlformats.org/officeDocument/2006/relationships/image" Target="../media/image17.png"/><Relationship Id="rId4" Type="http://schemas.openxmlformats.org/officeDocument/2006/relationships/image" Target="../media/image14.png"/><Relationship Id="rId9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photos/gray-tomb-C6TExpu8Znk?utm_source=unsplash&amp;utm_medium=referral&amp;utm_content=creditCopyText" TargetMode="External"/><Relationship Id="rId2" Type="http://schemas.openxmlformats.org/officeDocument/2006/relationships/hyperlink" Target="https://unsplash.com/@heyquilia?utm_source=unsplash&amp;utm_medium=referral&amp;utm_content=creditCopyText" TargetMode="External"/><Relationship Id="rId1" Type="http://schemas.openxmlformats.org/officeDocument/2006/relationships/slideLayout" Target="../slideLayouts/slideLayout6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99DE54-2565-094A-D22E-D3861AE0EB60}"/>
              </a:ext>
            </a:extLst>
          </p:cNvPr>
          <p:cNvSpPr/>
          <p:nvPr/>
        </p:nvSpPr>
        <p:spPr bwMode="auto">
          <a:xfrm>
            <a:off x="-9427" y="6070862"/>
            <a:ext cx="12210854" cy="787138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F568C0-0009-AB9B-E564-596AC9BBBB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10415" y="1444134"/>
            <a:ext cx="8679685" cy="2387600"/>
          </a:xfrm>
        </p:spPr>
        <p:txBody>
          <a:bodyPr anchor="ctr">
            <a:noAutofit/>
          </a:bodyPr>
          <a:lstStyle/>
          <a:p>
            <a:pPr algn="l"/>
            <a:r>
              <a:rPr lang="en-US" sz="7200" b="1" dirty="0"/>
              <a:t>License your code &amp; </a:t>
            </a:r>
            <a:br>
              <a:rPr lang="en-US" sz="7200" b="1" dirty="0"/>
            </a:br>
            <a:r>
              <a:rPr lang="en-US" sz="7200" b="1" dirty="0"/>
              <a:t>pay it forward</a:t>
            </a:r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BAE2BFF0-0456-79FD-2D11-511F83EFA9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59924" y="6433208"/>
            <a:ext cx="247215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</a:rPr>
              <a:t>This work is marked with CC0 1.0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4EA65D24-087D-45C2-DB0A-21CBF65DE1C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4107" y="6442502"/>
            <a:ext cx="1853392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i="0" u="none" strike="noStrike" cap="none" normalizeH="0" baseline="0" dirty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Fira Sans" panose="020B0503050000020004" pitchFamily="34" charset="0"/>
                <a:ea typeface="Fira Sans" panose="020B0503050000020004" pitchFamily="34" charset="0"/>
                <a:cs typeface="Fira Code" pitchFamily="49" charset="0"/>
              </a:rPr>
              <a:t>DOI: 10.53962/x6xz-1va9</a:t>
            </a:r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4ACBA246-21DC-FEA3-D297-F0FB67F68F3F}"/>
              </a:ext>
            </a:extLst>
          </p:cNvPr>
          <p:cNvSpPr/>
          <p:nvPr/>
        </p:nvSpPr>
        <p:spPr bwMode="auto">
          <a:xfrm flipH="1">
            <a:off x="-18854" y="3917373"/>
            <a:ext cx="12210854" cy="2153490"/>
          </a:xfrm>
          <a:prstGeom prst="rtTriangle">
            <a:avLst/>
          </a:prstGeom>
          <a:solidFill>
            <a:srgbClr val="FFFFFF"/>
          </a:solid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EC2EE883-CC1D-83B1-0AD3-4F6742F5B41D}"/>
              </a:ext>
            </a:extLst>
          </p:cNvPr>
          <p:cNvSpPr/>
          <p:nvPr/>
        </p:nvSpPr>
        <p:spPr bwMode="auto">
          <a:xfrm>
            <a:off x="9082587" y="3053549"/>
            <a:ext cx="1953491" cy="2051677"/>
          </a:xfrm>
          <a:custGeom>
            <a:avLst/>
            <a:gdLst/>
            <a:ahLst/>
            <a:cxnLst/>
            <a:rect l="0" t="0" r="r" b="b"/>
            <a:pathLst>
              <a:path w="1828684" h="1827604" extrusionOk="0">
                <a:moveTo>
                  <a:pt x="870425" y="1827964"/>
                </a:moveTo>
                <a:cubicBezTo>
                  <a:pt x="724994" y="1821125"/>
                  <a:pt x="583523" y="1779367"/>
                  <a:pt x="457171" y="1706652"/>
                </a:cubicBezTo>
                <a:cubicBezTo>
                  <a:pt x="318219" y="1626377"/>
                  <a:pt x="202667" y="1510824"/>
                  <a:pt x="122392" y="1371873"/>
                </a:cubicBezTo>
                <a:cubicBezTo>
                  <a:pt x="42117" y="1232922"/>
                  <a:pt x="0" y="1074892"/>
                  <a:pt x="0" y="914702"/>
                </a:cubicBezTo>
                <a:cubicBezTo>
                  <a:pt x="0" y="754152"/>
                  <a:pt x="42117" y="596122"/>
                  <a:pt x="122392" y="457171"/>
                </a:cubicBezTo>
                <a:cubicBezTo>
                  <a:pt x="202667" y="318219"/>
                  <a:pt x="318219" y="202667"/>
                  <a:pt x="457171" y="122392"/>
                </a:cubicBezTo>
                <a:cubicBezTo>
                  <a:pt x="596122" y="42117"/>
                  <a:pt x="754152" y="0"/>
                  <a:pt x="914702" y="0"/>
                </a:cubicBezTo>
                <a:cubicBezTo>
                  <a:pt x="1074892" y="0"/>
                  <a:pt x="1232922" y="42117"/>
                  <a:pt x="1371873" y="122392"/>
                </a:cubicBezTo>
                <a:cubicBezTo>
                  <a:pt x="1510824" y="202667"/>
                  <a:pt x="1626377" y="318219"/>
                  <a:pt x="1706652" y="457171"/>
                </a:cubicBezTo>
                <a:cubicBezTo>
                  <a:pt x="1786927" y="596122"/>
                  <a:pt x="1829044" y="754152"/>
                  <a:pt x="1829044" y="914702"/>
                </a:cubicBezTo>
                <a:cubicBezTo>
                  <a:pt x="1829044" y="1074892"/>
                  <a:pt x="1786927" y="1232922"/>
                  <a:pt x="1706652" y="1371873"/>
                </a:cubicBezTo>
                <a:cubicBezTo>
                  <a:pt x="1626377" y="1510824"/>
                  <a:pt x="1510824" y="1626377"/>
                  <a:pt x="1371873" y="1706652"/>
                </a:cubicBezTo>
                <a:cubicBezTo>
                  <a:pt x="1245521" y="1779367"/>
                  <a:pt x="1104050" y="1821125"/>
                  <a:pt x="958619" y="1827964"/>
                </a:cubicBezTo>
                <a:close/>
              </a:path>
            </a:pathLst>
          </a:custGeom>
          <a:blipFill>
            <a:blip r:embed="rId3"/>
            <a:stretch/>
          </a:blipFill>
          <a:ln>
            <a:noFill/>
          </a:ln>
          <a:effectLst/>
        </p:spPr>
        <p:txBody>
          <a:bodyPr lIns="89992" tIns="44996" rIns="89992" bIns="44996" anchor="ctr"/>
          <a:lstStyle/>
          <a:p>
            <a:pPr>
              <a:defRPr/>
            </a:pPr>
            <a:endParaRPr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8EF98F8-742E-8D50-B468-F64AB28FDB05}"/>
              </a:ext>
            </a:extLst>
          </p:cNvPr>
          <p:cNvSpPr txBox="1">
            <a:spLocks/>
          </p:cNvSpPr>
          <p:nvPr/>
        </p:nvSpPr>
        <p:spPr>
          <a:xfrm>
            <a:off x="7972851" y="5105226"/>
            <a:ext cx="3860798" cy="1245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Nami Sunami 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Steward | TU Eindhoven</a:t>
            </a:r>
          </a:p>
          <a:p>
            <a:r>
              <a:rPr lang="en-US" sz="2400" b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n.sunami@tue.nl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BC9A62AC-84AE-9DA0-5A3F-B56683EC80B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36078" y="6436054"/>
            <a:ext cx="92044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v2025.11.11</a:t>
            </a: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56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AF2EDE-DF91-07F8-C17E-B4F463A83A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9005" y="2037541"/>
            <a:ext cx="10004330" cy="2432189"/>
          </a:xfrm>
        </p:spPr>
        <p:txBody>
          <a:bodyPr wrap="square">
            <a:noAutofit/>
          </a:bodyPr>
          <a:lstStyle/>
          <a:p>
            <a:r>
              <a:rPr lang="en-US" sz="5400" b="1" dirty="0"/>
              <a:t>When you create something, </a:t>
            </a:r>
            <a:r>
              <a:rPr lang="en-US" sz="5400" b="1" dirty="0">
                <a:solidFill>
                  <a:schemeClr val="accent2"/>
                </a:solidFill>
              </a:rPr>
              <a:t>you hold a copyright.*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36E1B5A-E179-C7AC-71B7-9017052DC02D}"/>
              </a:ext>
            </a:extLst>
          </p:cNvPr>
          <p:cNvSpPr txBox="1">
            <a:spLocks/>
          </p:cNvSpPr>
          <p:nvPr/>
        </p:nvSpPr>
        <p:spPr>
          <a:xfrm>
            <a:off x="6201624" y="5492398"/>
            <a:ext cx="5549773" cy="66190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*If you are employed, your employer may own it.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6DF2A3B-ED89-5463-A496-5D4E32A23718}"/>
              </a:ext>
            </a:extLst>
          </p:cNvPr>
          <p:cNvSpPr txBox="1"/>
          <p:nvPr/>
        </p:nvSpPr>
        <p:spPr>
          <a:xfrm>
            <a:off x="6061170" y="6484035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Fira Sans" panose="020B0503050000020004" pitchFamily="34" charset="0"/>
                <a:ea typeface="Fira Sans" panose="020B0503050000020004" pitchFamily="34" charset="0"/>
              </a:rPr>
              <a:t>Copyright | UU: https://</a:t>
            </a:r>
            <a:r>
              <a:rPr lang="en-US" sz="1100" dirty="0" err="1">
                <a:latin typeface="Fira Sans" panose="020B0503050000020004" pitchFamily="34" charset="0"/>
                <a:ea typeface="Fira Sans" panose="020B0503050000020004" pitchFamily="34" charset="0"/>
              </a:rPr>
              <a:t>www.uu.nl</a:t>
            </a:r>
            <a:r>
              <a:rPr lang="en-US" sz="1100" dirty="0">
                <a:latin typeface="Fira Sans" panose="020B0503050000020004" pitchFamily="34" charset="0"/>
                <a:ea typeface="Fira Sans" panose="020B0503050000020004" pitchFamily="34" charset="0"/>
              </a:rPr>
              <a:t>/</a:t>
            </a:r>
            <a:r>
              <a:rPr lang="en-US" sz="1100" dirty="0" err="1">
                <a:latin typeface="Fira Sans" panose="020B0503050000020004" pitchFamily="34" charset="0"/>
                <a:ea typeface="Fira Sans" panose="020B0503050000020004" pitchFamily="34" charset="0"/>
              </a:rPr>
              <a:t>en</a:t>
            </a:r>
            <a:r>
              <a:rPr lang="en-US" sz="1100" dirty="0">
                <a:latin typeface="Fira Sans" panose="020B0503050000020004" pitchFamily="34" charset="0"/>
                <a:ea typeface="Fira Sans" panose="020B0503050000020004" pitchFamily="34" charset="0"/>
              </a:rPr>
              <a:t>/</a:t>
            </a:r>
            <a:r>
              <a:rPr lang="en-US" sz="1100" dirty="0" err="1">
                <a:latin typeface="Fira Sans" panose="020B0503050000020004" pitchFamily="34" charset="0"/>
                <a:ea typeface="Fira Sans" panose="020B0503050000020004" pitchFamily="34" charset="0"/>
              </a:rPr>
              <a:t>organisation</a:t>
            </a:r>
            <a:r>
              <a:rPr lang="en-US" sz="1100" dirty="0">
                <a:latin typeface="Fira Sans" panose="020B0503050000020004" pitchFamily="34" charset="0"/>
                <a:ea typeface="Fira Sans" panose="020B0503050000020004" pitchFamily="34" charset="0"/>
              </a:rPr>
              <a:t>/copyright-information-office/copyright</a:t>
            </a:r>
          </a:p>
        </p:txBody>
      </p:sp>
    </p:spTree>
    <p:extLst>
      <p:ext uri="{BB962C8B-B14F-4D97-AF65-F5344CB8AC3E}">
        <p14:creationId xmlns:p14="http://schemas.microsoft.com/office/powerpoint/2010/main" val="28958100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A0DDDE-5A46-1AE7-35A3-76BD87F707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86D48-206C-005D-AC19-B0B0F2CD9F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09186" y="1856844"/>
            <a:ext cx="7973627" cy="1823512"/>
          </a:xfrm>
        </p:spPr>
        <p:txBody>
          <a:bodyPr wrap="square">
            <a:noAutofit/>
          </a:bodyPr>
          <a:lstStyle/>
          <a:p>
            <a:r>
              <a:rPr lang="en-US" sz="4000" b="1" dirty="0"/>
              <a:t>You don’t want to write a </a:t>
            </a:r>
            <a:r>
              <a:rPr lang="en-US" sz="4000" b="1" dirty="0">
                <a:solidFill>
                  <a:schemeClr val="accent2"/>
                </a:solidFill>
              </a:rPr>
              <a:t>legal agreement </a:t>
            </a:r>
            <a:r>
              <a:rPr lang="en-US" sz="4000" b="1" dirty="0"/>
              <a:t>each time someone request to re-use your work</a:t>
            </a:r>
            <a:endParaRPr lang="en-US" sz="4000" b="1" dirty="0">
              <a:solidFill>
                <a:schemeClr val="accent2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F4617C-4942-A33C-6413-45C8D13E1CB2}"/>
              </a:ext>
            </a:extLst>
          </p:cNvPr>
          <p:cNvSpPr txBox="1">
            <a:spLocks/>
          </p:cNvSpPr>
          <p:nvPr/>
        </p:nvSpPr>
        <p:spPr>
          <a:xfrm>
            <a:off x="2109186" y="3680356"/>
            <a:ext cx="8098318" cy="1084938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1" dirty="0">
                <a:solidFill>
                  <a:schemeClr val="tx1">
                    <a:lumMod val="75000"/>
                  </a:schemeClr>
                </a:solidFill>
              </a:rPr>
              <a:t>For example, an end-user license agreement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0229805-2E1C-D25E-6BB4-B1CD8059C33E}"/>
              </a:ext>
            </a:extLst>
          </p:cNvPr>
          <p:cNvSpPr txBox="1">
            <a:spLocks/>
          </p:cNvSpPr>
          <p:nvPr/>
        </p:nvSpPr>
        <p:spPr>
          <a:xfrm>
            <a:off x="2109186" y="4592112"/>
            <a:ext cx="8685814" cy="182351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b="1" dirty="0"/>
              <a:t>License can help you</a:t>
            </a:r>
            <a:endParaRPr lang="en-US" sz="40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89980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FEC56AF-6E19-DC17-656D-D692BFE1A7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8075" y="1985433"/>
            <a:ext cx="9975850" cy="2887134"/>
          </a:xfrm>
        </p:spPr>
        <p:txBody>
          <a:bodyPr>
            <a:noAutofit/>
          </a:bodyPr>
          <a:lstStyle/>
          <a:p>
            <a:r>
              <a:rPr lang="en-US" b="1" dirty="0"/>
              <a:t>Sharing code does not make </a:t>
            </a:r>
            <a:r>
              <a:rPr lang="en-US" b="1"/>
              <a:t>sense </a:t>
            </a:r>
            <a:r>
              <a:rPr lang="en-US" b="1">
                <a:solidFill>
                  <a:schemeClr val="accent2"/>
                </a:solidFill>
              </a:rPr>
              <a:t>except </a:t>
            </a:r>
            <a:r>
              <a:rPr lang="en-US" b="1" dirty="0">
                <a:solidFill>
                  <a:schemeClr val="accent2"/>
                </a:solidFill>
              </a:rPr>
              <a:t>in the light of licensing</a:t>
            </a:r>
            <a:r>
              <a:rPr lang="en-US" b="1" dirty="0"/>
              <a:t>.</a:t>
            </a:r>
            <a:endParaRPr lang="en-US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705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6ECD0EA-7A76-B66F-9BA7-DA44DB6FEC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122" y="2766218"/>
            <a:ext cx="7849755" cy="13255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Why should you license?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18494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02F9A7-83DC-DF8C-42F6-9D67022618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A0F86918-CB18-CC33-30D6-6C264D2CE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694" y="955658"/>
            <a:ext cx="6458764" cy="1517684"/>
          </a:xfrm>
        </p:spPr>
        <p:txBody>
          <a:bodyPr wrap="square">
            <a:noAutofit/>
          </a:bodyPr>
          <a:lstStyle/>
          <a:p>
            <a:r>
              <a:rPr lang="en-US" sz="5400" b="1" dirty="0"/>
              <a:t>Licensing your work </a:t>
            </a:r>
            <a:r>
              <a:rPr lang="en-US" sz="5400" b="1" dirty="0">
                <a:solidFill>
                  <a:schemeClr val="accent2"/>
                </a:solidFill>
              </a:rPr>
              <a:t>saves your time 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D17FEA1-9A51-BCA5-0673-C05F39382252}"/>
              </a:ext>
            </a:extLst>
          </p:cNvPr>
          <p:cNvSpPr txBox="1">
            <a:spLocks/>
          </p:cNvSpPr>
          <p:nvPr/>
        </p:nvSpPr>
        <p:spPr>
          <a:xfrm>
            <a:off x="1522394" y="2866975"/>
            <a:ext cx="6458764" cy="1517684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endParaRPr lang="en-US" sz="4000" b="1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93DC60D-20DB-ED06-539C-ADF247B69C1E}"/>
              </a:ext>
            </a:extLst>
          </p:cNvPr>
          <p:cNvSpPr txBox="1">
            <a:spLocks/>
          </p:cNvSpPr>
          <p:nvPr/>
        </p:nvSpPr>
        <p:spPr>
          <a:xfrm>
            <a:off x="1522394" y="3133371"/>
            <a:ext cx="8878906" cy="7213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1" dirty="0"/>
              <a:t>No more answering, “Can I use your work for …?” questions. 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AB2C8969-D906-59D2-27D8-274DE8310435}"/>
              </a:ext>
            </a:extLst>
          </p:cNvPr>
          <p:cNvSpPr txBox="1">
            <a:spLocks/>
          </p:cNvSpPr>
          <p:nvPr/>
        </p:nvSpPr>
        <p:spPr>
          <a:xfrm>
            <a:off x="1522394" y="4321705"/>
            <a:ext cx="8878906" cy="721352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2800" b="1" dirty="0"/>
              <a:t>If you have a collaborator, no need to do a consensus-building activity every time.</a:t>
            </a:r>
          </a:p>
        </p:txBody>
      </p:sp>
    </p:spTree>
    <p:extLst>
      <p:ext uri="{BB962C8B-B14F-4D97-AF65-F5344CB8AC3E}">
        <p14:creationId xmlns:p14="http://schemas.microsoft.com/office/powerpoint/2010/main" val="2626606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DB149-6C25-0317-7210-CDCF05A3B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DCE94752-4644-B20F-30A2-C0EF65C437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5909" y="2224276"/>
            <a:ext cx="10060400" cy="2076940"/>
          </a:xfrm>
        </p:spPr>
        <p:txBody>
          <a:bodyPr wrap="square">
            <a:noAutofit/>
          </a:bodyPr>
          <a:lstStyle/>
          <a:p>
            <a:r>
              <a:rPr lang="en-US" sz="4800" b="1" dirty="0"/>
              <a:t>At TU/e, “we strive for </a:t>
            </a:r>
            <a:r>
              <a:rPr lang="en-US" sz="4800" b="1" dirty="0">
                <a:solidFill>
                  <a:schemeClr val="accent2"/>
                </a:solidFill>
              </a:rPr>
              <a:t>maximal disclosure </a:t>
            </a:r>
            <a:r>
              <a:rPr lang="en-US" sz="4800" b="1" dirty="0"/>
              <a:t>of results and findings”</a:t>
            </a:r>
            <a:endParaRPr lang="en-US" sz="4800" b="1" dirty="0">
              <a:solidFill>
                <a:schemeClr val="accent2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56DC4D-66C9-69E7-ACAC-6B5DF6B8642C}"/>
              </a:ext>
            </a:extLst>
          </p:cNvPr>
          <p:cNvSpPr txBox="1"/>
          <p:nvPr/>
        </p:nvSpPr>
        <p:spPr>
          <a:xfrm>
            <a:off x="8215746" y="4116550"/>
            <a:ext cx="2535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TU/e Strategy 2030 </a:t>
            </a:r>
            <a:endParaRPr lang="en-US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3329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B5375C-E7A3-8BA0-718E-2895E696DF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9767DA3E-D8B0-5614-DD7C-5D072A5CB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3209" y="2390530"/>
            <a:ext cx="10105582" cy="2076940"/>
          </a:xfrm>
        </p:spPr>
        <p:txBody>
          <a:bodyPr wrap="square">
            <a:noAutofit/>
          </a:bodyPr>
          <a:lstStyle/>
          <a:p>
            <a:r>
              <a:rPr lang="en-US" sz="4800" b="1" dirty="0"/>
              <a:t>Licensing your work helps others, including </a:t>
            </a:r>
            <a:r>
              <a:rPr lang="en-US" sz="4800" b="1" dirty="0">
                <a:solidFill>
                  <a:schemeClr val="accent2"/>
                </a:solidFill>
              </a:rPr>
              <a:t>you in the future</a:t>
            </a:r>
          </a:p>
        </p:txBody>
      </p:sp>
    </p:spTree>
    <p:extLst>
      <p:ext uri="{BB962C8B-B14F-4D97-AF65-F5344CB8AC3E}">
        <p14:creationId xmlns:p14="http://schemas.microsoft.com/office/powerpoint/2010/main" val="32422779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C68436-B9EE-5CBF-381D-28C1F6137C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F735AF0-02F8-9B61-F22D-97F06FD05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045" y="2766218"/>
            <a:ext cx="6961909" cy="13255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How to decide which license to use?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9036080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7CD449-23AD-4E4B-EFB6-0AE6731666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3322" y="2766218"/>
            <a:ext cx="7631223" cy="1325563"/>
          </a:xfrm>
        </p:spPr>
        <p:txBody>
          <a:bodyPr/>
          <a:lstStyle/>
          <a:p>
            <a:r>
              <a:rPr lang="en-US" dirty="0"/>
              <a:t>Use </a:t>
            </a:r>
            <a:r>
              <a:rPr lang="en-US" dirty="0">
                <a:solidFill>
                  <a:schemeClr val="accent2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choosealicense.com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879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F8E389-1C45-7EC8-F837-91AFC5A72D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1E2A3B-40F7-47B6-BBDA-C8CC0086F7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2320" y="279268"/>
            <a:ext cx="8505083" cy="1890006"/>
          </a:xfrm>
        </p:spPr>
        <p:txBody>
          <a:bodyPr wrap="square">
            <a:noAutofit/>
          </a:bodyPr>
          <a:lstStyle/>
          <a:p>
            <a:r>
              <a:rPr lang="en-US" sz="6600" b="1" dirty="0"/>
              <a:t>Code or non-code?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7A3D8C6-A7DE-EAA2-20AF-4480A01BA441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2672125" y="3724132"/>
            <a:ext cx="2310787" cy="119390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67806AE-26AE-D11D-69F8-91FA4239A05F}"/>
              </a:ext>
            </a:extLst>
          </p:cNvPr>
          <p:cNvSpPr txBox="1"/>
          <p:nvPr/>
        </p:nvSpPr>
        <p:spPr>
          <a:xfrm>
            <a:off x="2904652" y="2431079"/>
            <a:ext cx="14991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" panose="020B0503050000020004" pitchFamily="34" charset="0"/>
                <a:ea typeface="Fira Sans" panose="020B0503050000020004" pitchFamily="34" charset="0"/>
              </a:rPr>
              <a:t>Code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AD31386-5FE3-8439-425D-D850C8C76268}"/>
              </a:ext>
            </a:extLst>
          </p:cNvPr>
          <p:cNvSpPr txBox="1"/>
          <p:nvPr/>
        </p:nvSpPr>
        <p:spPr>
          <a:xfrm>
            <a:off x="7305160" y="2431080"/>
            <a:ext cx="270458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" panose="020B0503050000020004" pitchFamily="34" charset="0"/>
                <a:ea typeface="Fira Sans" panose="020B0503050000020004" pitchFamily="34" charset="0"/>
              </a:rPr>
              <a:t>Non-code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27C33C-0501-EA33-22B8-7FB60CB69E45}"/>
              </a:ext>
            </a:extLst>
          </p:cNvPr>
          <p:cNvSpPr txBox="1"/>
          <p:nvPr/>
        </p:nvSpPr>
        <p:spPr>
          <a:xfrm>
            <a:off x="7480218" y="5172337"/>
            <a:ext cx="2277034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CC BY 4.0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063405E0-7A20-49D0-8957-0A26292A4A2C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/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50122" y="3580812"/>
            <a:ext cx="1337226" cy="133722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79FCDD-DDBD-8275-1DE7-D8751C714A1C}"/>
              </a:ext>
            </a:extLst>
          </p:cNvPr>
          <p:cNvSpPr txBox="1"/>
          <p:nvPr/>
        </p:nvSpPr>
        <p:spPr>
          <a:xfrm>
            <a:off x="3077955" y="5172338"/>
            <a:ext cx="1290082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D5B04C-CD8B-ED78-C547-0FB333094961}"/>
              </a:ext>
            </a:extLst>
          </p:cNvPr>
          <p:cNvSpPr txBox="1"/>
          <p:nvPr/>
        </p:nvSpPr>
        <p:spPr>
          <a:xfrm>
            <a:off x="384883" y="4149467"/>
            <a:ext cx="12900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Examples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626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CD6720-62E2-E717-AEC6-2F10E643D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9690CAB-F9ED-112B-2138-DF565E86C8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1420984"/>
            <a:ext cx="10312079" cy="3706187"/>
          </a:xfrm>
        </p:spPr>
        <p:txBody>
          <a:bodyPr/>
          <a:lstStyle/>
          <a:p>
            <a:r>
              <a:rPr lang="en-US" dirty="0"/>
              <a:t>My journey into licensing does not make sense, except in the light of </a:t>
            </a:r>
            <a:br>
              <a:rPr lang="en-US" dirty="0"/>
            </a:br>
            <a:r>
              <a:rPr lang="en-US" dirty="0"/>
              <a:t>____________.</a:t>
            </a:r>
          </a:p>
        </p:txBody>
      </p:sp>
    </p:spTree>
    <p:extLst>
      <p:ext uri="{BB962C8B-B14F-4D97-AF65-F5344CB8AC3E}">
        <p14:creationId xmlns:p14="http://schemas.microsoft.com/office/powerpoint/2010/main" val="39907059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848CB7-94B8-F314-3B68-451C72BAF4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55014-3EBF-5773-7B8B-09059C34DA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9642" y="2139386"/>
            <a:ext cx="9724858" cy="2579227"/>
          </a:xfrm>
        </p:spPr>
        <p:txBody>
          <a:bodyPr wrap="square">
            <a:noAutofit/>
          </a:bodyPr>
          <a:lstStyle/>
          <a:p>
            <a:r>
              <a:rPr lang="en-US" sz="4800" b="1" dirty="0"/>
              <a:t>Licensing a code with </a:t>
            </a:r>
            <a:r>
              <a:rPr lang="en-US" sz="4800" b="1" dirty="0">
                <a:solidFill>
                  <a:schemeClr val="accent2"/>
                </a:solidFill>
              </a:rPr>
              <a:t>non-code license </a:t>
            </a:r>
            <a:r>
              <a:rPr lang="en-US" sz="4800" b="1" dirty="0"/>
              <a:t>is like sharing the meal without the recipe</a:t>
            </a:r>
          </a:p>
        </p:txBody>
      </p:sp>
    </p:spTree>
    <p:extLst>
      <p:ext uri="{BB962C8B-B14F-4D97-AF65-F5344CB8AC3E}">
        <p14:creationId xmlns:p14="http://schemas.microsoft.com/office/powerpoint/2010/main" val="7559892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ADA166-238F-BC03-917B-9B55C21708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1488F-F8EC-A35A-D7E2-2B2EBDF8DA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0487" y="675332"/>
            <a:ext cx="7414951" cy="1231970"/>
          </a:xfrm>
        </p:spPr>
        <p:txBody>
          <a:bodyPr wrap="square">
            <a:noAutofit/>
          </a:bodyPr>
          <a:lstStyle/>
          <a:p>
            <a:r>
              <a:rPr lang="en-US" sz="6000" b="1" dirty="0"/>
              <a:t>Forego copyright?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E421198-9FF1-45FE-0E8F-433729B30EBD}"/>
              </a:ext>
            </a:extLst>
          </p:cNvPr>
          <p:cNvSpPr txBox="1">
            <a:spLocks/>
          </p:cNvSpPr>
          <p:nvPr/>
        </p:nvSpPr>
        <p:spPr>
          <a:xfrm>
            <a:off x="1352020" y="4722097"/>
            <a:ext cx="4832248" cy="84458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Public Domain</a:t>
            </a:r>
          </a:p>
        </p:txBody>
      </p:sp>
      <p:pic>
        <p:nvPicPr>
          <p:cNvPr id="4098" name="Picture 2" descr="undefined">
            <a:extLst>
              <a:ext uri="{FF2B5EF4-FFF2-40B4-BE49-F238E27FC236}">
                <a16:creationId xmlns:a16="http://schemas.microsoft.com/office/drawing/2014/main" id="{3DD08600-8E55-8AB4-0450-909AF8C19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biLevel thresh="2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170" y="2534133"/>
            <a:ext cx="1789733" cy="1789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9C2A1D95-EB8A-8E7F-E803-53F77ACB0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500684" y="2275366"/>
            <a:ext cx="2636510" cy="12445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C989472-FADA-61EB-E377-469F80515B76}"/>
              </a:ext>
            </a:extLst>
          </p:cNvPr>
          <p:cNvSpPr txBox="1"/>
          <p:nvPr/>
        </p:nvSpPr>
        <p:spPr>
          <a:xfrm>
            <a:off x="7989664" y="3574869"/>
            <a:ext cx="12900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sz="18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SQLite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D52FE84-A9C9-2DB7-72E4-C0A038168214}"/>
              </a:ext>
            </a:extLst>
          </p:cNvPr>
          <p:cNvSpPr txBox="1"/>
          <p:nvPr/>
        </p:nvSpPr>
        <p:spPr>
          <a:xfrm>
            <a:off x="7958220" y="5395065"/>
            <a:ext cx="1721437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yt-dlp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12E240E-E300-B041-C788-7344BF79A2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53780" y="4349694"/>
            <a:ext cx="3886200" cy="106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47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3874F-5218-92DA-8738-EC06F73C97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2CE923-C8CB-9B42-6DBD-9FE7912671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369" y="618027"/>
            <a:ext cx="9673052" cy="1241869"/>
          </a:xfrm>
        </p:spPr>
        <p:txBody>
          <a:bodyPr wrap="square">
            <a:noAutofit/>
          </a:bodyPr>
          <a:lstStyle/>
          <a:p>
            <a:r>
              <a:rPr lang="en-US" sz="6600" b="1" dirty="0"/>
              <a:t>Copyleft or permissive?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890C3D-A732-1A85-FBEC-77CD666FD447}"/>
              </a:ext>
            </a:extLst>
          </p:cNvPr>
          <p:cNvSpPr txBox="1"/>
          <p:nvPr/>
        </p:nvSpPr>
        <p:spPr>
          <a:xfrm>
            <a:off x="1050366" y="3741717"/>
            <a:ext cx="1290082" cy="343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Examples</a:t>
            </a:r>
            <a:endParaRPr 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C97061E-0366-1C71-2445-07B8FFCD8DEF}"/>
              </a:ext>
            </a:extLst>
          </p:cNvPr>
          <p:cNvSpPr txBox="1"/>
          <p:nvPr/>
        </p:nvSpPr>
        <p:spPr>
          <a:xfrm>
            <a:off x="3340751" y="2267244"/>
            <a:ext cx="23863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" panose="020B0503050000020004" pitchFamily="34" charset="0"/>
                <a:ea typeface="Fira Sans" panose="020B0503050000020004" pitchFamily="34" charset="0"/>
              </a:rPr>
              <a:t>Copyleft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8F0B44A-EAAE-139A-12FB-B6301697548A}"/>
              </a:ext>
            </a:extLst>
          </p:cNvPr>
          <p:cNvSpPr txBox="1"/>
          <p:nvPr/>
        </p:nvSpPr>
        <p:spPr>
          <a:xfrm>
            <a:off x="7217009" y="2267244"/>
            <a:ext cx="30044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b="1" dirty="0">
                <a:latin typeface="Fira Sans" panose="020B0503050000020004" pitchFamily="34" charset="0"/>
                <a:ea typeface="Fira Sans" panose="020B0503050000020004" pitchFamily="34" charset="0"/>
              </a:rPr>
              <a:t>Permissive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0CB46B-E83D-1C1B-1DC0-0CB2DE271F80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80000"/>
          </a:blip>
          <a:stretch>
            <a:fillRect/>
          </a:stretch>
        </p:blipFill>
        <p:spPr>
          <a:xfrm>
            <a:off x="7931944" y="3476617"/>
            <a:ext cx="1548183" cy="7998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2569574-16A2-7767-9E46-5C54E2AE3860}"/>
              </a:ext>
            </a:extLst>
          </p:cNvPr>
          <p:cNvSpPr txBox="1"/>
          <p:nvPr/>
        </p:nvSpPr>
        <p:spPr>
          <a:xfrm>
            <a:off x="8168405" y="4577896"/>
            <a:ext cx="864330" cy="538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2" algn="ctr">
              <a:lnSpc>
                <a:spcPct val="90000"/>
              </a:lnSpc>
              <a:spcAft>
                <a:spcPts val="600"/>
              </a:spcAft>
            </a:pPr>
            <a:r>
              <a:rPr lang="en-US" sz="32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MIT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1410B9-A6AF-5165-0704-A83EED917879}"/>
              </a:ext>
            </a:extLst>
          </p:cNvPr>
          <p:cNvSpPr txBox="1"/>
          <p:nvPr/>
        </p:nvSpPr>
        <p:spPr>
          <a:xfrm>
            <a:off x="3793860" y="4523937"/>
            <a:ext cx="9973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b="1" dirty="0">
                <a:latin typeface="Fira Sans" panose="020B0503050000020004" pitchFamily="34" charset="0"/>
                <a:ea typeface="Fira Sans" panose="020B0503050000020004" pitchFamily="34" charset="0"/>
              </a:rPr>
              <a:t>GPL</a:t>
            </a:r>
          </a:p>
        </p:txBody>
      </p:sp>
      <p:pic>
        <p:nvPicPr>
          <p:cNvPr id="1026" name="Picture 2" descr="undefined">
            <a:extLst>
              <a:ext uri="{FF2B5EF4-FFF2-40B4-BE49-F238E27FC236}">
                <a16:creationId xmlns:a16="http://schemas.microsoft.com/office/drawing/2014/main" id="{906C5CA0-BACF-7D6A-FA51-E653CBB8A6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0215" y="3382241"/>
            <a:ext cx="2184680" cy="1086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226F193-02AD-6136-093C-150920C5E0DC}"/>
              </a:ext>
            </a:extLst>
          </p:cNvPr>
          <p:cNvSpPr txBox="1"/>
          <p:nvPr/>
        </p:nvSpPr>
        <p:spPr>
          <a:xfrm>
            <a:off x="3223927" y="5288584"/>
            <a:ext cx="25031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“Once open, always open”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12E0F70-318D-D33F-AECD-2F699C89D09D}"/>
              </a:ext>
            </a:extLst>
          </p:cNvPr>
          <p:cNvSpPr txBox="1"/>
          <p:nvPr/>
        </p:nvSpPr>
        <p:spPr>
          <a:xfrm>
            <a:off x="7467623" y="5413846"/>
            <a:ext cx="25031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“I don’t care”</a:t>
            </a:r>
          </a:p>
        </p:txBody>
      </p:sp>
    </p:spTree>
    <p:extLst>
      <p:ext uri="{BB962C8B-B14F-4D97-AF65-F5344CB8AC3E}">
        <p14:creationId xmlns:p14="http://schemas.microsoft.com/office/powerpoint/2010/main" val="443166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7" grpId="0"/>
      <p:bldP spid="8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F7FDE-5C59-AD74-6125-DBB5978B97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C26931-3BBD-4458-E895-68C11D659E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828" y="2212905"/>
            <a:ext cx="8974343" cy="2432189"/>
          </a:xfrm>
        </p:spPr>
        <p:txBody>
          <a:bodyPr wrap="square">
            <a:noAutofit/>
          </a:bodyPr>
          <a:lstStyle/>
          <a:p>
            <a:r>
              <a:rPr lang="en-US" b="1" dirty="0"/>
              <a:t>Use a copyleft license if you care about </a:t>
            </a:r>
            <a:r>
              <a:rPr lang="en-US" b="1" dirty="0">
                <a:solidFill>
                  <a:schemeClr val="accent2"/>
                </a:solidFill>
              </a:rPr>
              <a:t>how others use your code</a:t>
            </a:r>
          </a:p>
        </p:txBody>
      </p:sp>
    </p:spTree>
    <p:extLst>
      <p:ext uri="{BB962C8B-B14F-4D97-AF65-F5344CB8AC3E}">
        <p14:creationId xmlns:p14="http://schemas.microsoft.com/office/powerpoint/2010/main" val="2212070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18CEB-8B58-5AB2-2F77-F1B630ECD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993E8F-B79B-5183-D6C5-F7CD78C291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2514" y="2212905"/>
            <a:ext cx="10506972" cy="2432189"/>
          </a:xfrm>
        </p:spPr>
        <p:txBody>
          <a:bodyPr wrap="square">
            <a:noAutofit/>
          </a:bodyPr>
          <a:lstStyle/>
          <a:p>
            <a:pPr>
              <a:lnSpc>
                <a:spcPct val="100000"/>
              </a:lnSpc>
            </a:pPr>
            <a:r>
              <a:rPr lang="en-US" sz="4000" b="1" dirty="0"/>
              <a:t>Are you building on other projects?</a:t>
            </a:r>
            <a:br>
              <a:rPr lang="en-US" sz="4000" b="1" dirty="0"/>
            </a:br>
            <a:r>
              <a:rPr lang="en-US" sz="4000" b="1" dirty="0"/>
              <a:t>Check if it’s marked with a </a:t>
            </a:r>
            <a:r>
              <a:rPr lang="en-US" sz="4000" b="1" dirty="0">
                <a:solidFill>
                  <a:schemeClr val="accent2"/>
                </a:solidFill>
              </a:rPr>
              <a:t>copyleft license</a:t>
            </a:r>
            <a:r>
              <a:rPr lang="en-US" sz="4000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755810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20710-375A-3D8F-0918-2439AA1368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0C502A56-CEF7-E28E-E68D-990469E18F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5572" y="2766218"/>
            <a:ext cx="10300855" cy="1325563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When should you license?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5098944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B27F3DCF-B428-4D34-4359-865D5D8C5A41}"/>
              </a:ext>
            </a:extLst>
          </p:cNvPr>
          <p:cNvSpPr txBox="1">
            <a:spLocks/>
          </p:cNvSpPr>
          <p:nvPr/>
        </p:nvSpPr>
        <p:spPr>
          <a:xfrm>
            <a:off x="2075607" y="2703805"/>
            <a:ext cx="8650386" cy="979196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600" b="1" dirty="0">
                <a:latin typeface="Fira Sans" panose="020B0503050000020004" pitchFamily="34" charset="0"/>
                <a:ea typeface="Fira Sans" panose="020B0503050000020004" pitchFamily="34" charset="0"/>
              </a:rPr>
              <a:t>As early as possible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A61A98-1630-9123-71A9-E2FAAFD1ECD7}"/>
              </a:ext>
            </a:extLst>
          </p:cNvPr>
          <p:cNvSpPr txBox="1"/>
          <p:nvPr/>
        </p:nvSpPr>
        <p:spPr>
          <a:xfrm>
            <a:off x="2235200" y="3793470"/>
            <a:ext cx="7759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(that is, </a:t>
            </a:r>
            <a:r>
              <a:rPr lang="en-US" sz="28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at the start of the project</a:t>
            </a:r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9844270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19B013-94AC-FA06-7D8F-07D92D4D67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5C26901-9350-31A0-7E0F-0EA20748DC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045" y="2766218"/>
            <a:ext cx="6961909" cy="1325563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bg1"/>
                </a:solidFill>
              </a:rPr>
              <a:t>How to put a license?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5009149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00F8F-4946-85DA-BCB6-B55E5DDE719D}"/>
              </a:ext>
            </a:extLst>
          </p:cNvPr>
          <p:cNvSpPr txBox="1">
            <a:spLocks/>
          </p:cNvSpPr>
          <p:nvPr/>
        </p:nvSpPr>
        <p:spPr>
          <a:xfrm>
            <a:off x="919907" y="836905"/>
            <a:ext cx="8650386" cy="1606188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Fira Sans" panose="020B0503050000020004" pitchFamily="34" charset="0"/>
                <a:ea typeface="Fira Sans" panose="020B0503050000020004" pitchFamily="34" charset="0"/>
              </a:rPr>
              <a:t>Place licensing info in LIICENSE &amp; README files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0065FBE-FA5D-B500-A255-06EC345F96A7}"/>
              </a:ext>
            </a:extLst>
          </p:cNvPr>
          <p:cNvSpPr txBox="1">
            <a:spLocks/>
          </p:cNvSpPr>
          <p:nvPr/>
        </p:nvSpPr>
        <p:spPr>
          <a:xfrm>
            <a:off x="1453307" y="3009252"/>
            <a:ext cx="3525093" cy="711848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LIICENSE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766E4D6-4FBB-1887-7117-4E9E5E00D83E}"/>
              </a:ext>
            </a:extLst>
          </p:cNvPr>
          <p:cNvSpPr txBox="1">
            <a:spLocks/>
          </p:cNvSpPr>
          <p:nvPr/>
        </p:nvSpPr>
        <p:spPr>
          <a:xfrm>
            <a:off x="6858003" y="3015968"/>
            <a:ext cx="2382093" cy="711848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README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6E336BD-52C1-B875-4B14-47B02117204E}"/>
              </a:ext>
            </a:extLst>
          </p:cNvPr>
          <p:cNvSpPr txBox="1">
            <a:spLocks/>
          </p:cNvSpPr>
          <p:nvPr/>
        </p:nvSpPr>
        <p:spPr>
          <a:xfrm>
            <a:off x="6858003" y="3835762"/>
            <a:ext cx="2382093" cy="520701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Descriptive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9F35EE5C-B421-F6DF-626C-DA63E0A5A515}"/>
              </a:ext>
            </a:extLst>
          </p:cNvPr>
          <p:cNvSpPr txBox="1">
            <a:spLocks/>
          </p:cNvSpPr>
          <p:nvPr/>
        </p:nvSpPr>
        <p:spPr>
          <a:xfrm>
            <a:off x="1453307" y="3816348"/>
            <a:ext cx="3924298" cy="520701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Good for metadata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8FBF24A-97E9-B2DA-0974-8DCDC45A4406}"/>
              </a:ext>
            </a:extLst>
          </p:cNvPr>
          <p:cNvSpPr txBox="1">
            <a:spLocks/>
          </p:cNvSpPr>
          <p:nvPr/>
        </p:nvSpPr>
        <p:spPr>
          <a:xfrm>
            <a:off x="1453307" y="4855807"/>
            <a:ext cx="2382093" cy="520701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Easy to copy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0D44257-8783-0581-F7BF-75B6A0C80679}"/>
              </a:ext>
            </a:extLst>
          </p:cNvPr>
          <p:cNvSpPr txBox="1">
            <a:spLocks/>
          </p:cNvSpPr>
          <p:nvPr/>
        </p:nvSpPr>
        <p:spPr>
          <a:xfrm>
            <a:off x="1453307" y="4337049"/>
            <a:ext cx="3924298" cy="520701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Contained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08AA9C6-6397-909B-2871-A4C45EFBC708}"/>
              </a:ext>
            </a:extLst>
          </p:cNvPr>
          <p:cNvSpPr txBox="1">
            <a:spLocks/>
          </p:cNvSpPr>
          <p:nvPr/>
        </p:nvSpPr>
        <p:spPr>
          <a:xfrm>
            <a:off x="6858003" y="4414907"/>
            <a:ext cx="2997198" cy="520701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Fira Sans" panose="020B0503050000020004" pitchFamily="34" charset="0"/>
                <a:ea typeface="Fira Sans" panose="020B0503050000020004" pitchFamily="34" charset="0"/>
              </a:rPr>
              <a:t>Human-friendly</a:t>
            </a:r>
          </a:p>
        </p:txBody>
      </p:sp>
    </p:spTree>
    <p:extLst>
      <p:ext uri="{BB962C8B-B14F-4D97-AF65-F5344CB8AC3E}">
        <p14:creationId xmlns:p14="http://schemas.microsoft.com/office/powerpoint/2010/main" val="3216142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8" grpId="0"/>
      <p:bldP spid="9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418E7D-E9AB-6E0C-F79A-3F344CEF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467DCA-F387-C8A8-1225-D8A6251706AB}"/>
              </a:ext>
            </a:extLst>
          </p:cNvPr>
          <p:cNvSpPr txBox="1">
            <a:spLocks/>
          </p:cNvSpPr>
          <p:nvPr/>
        </p:nvSpPr>
        <p:spPr>
          <a:xfrm>
            <a:off x="919907" y="836905"/>
            <a:ext cx="8650386" cy="979196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What to do when I have </a:t>
            </a:r>
            <a:r>
              <a:rPr lang="en-US" sz="48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a mix of code and content</a:t>
            </a:r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?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162B349-F78C-4EA7-DCB0-7995E13A9D60}"/>
              </a:ext>
            </a:extLst>
          </p:cNvPr>
          <p:cNvSpPr txBox="1">
            <a:spLocks/>
          </p:cNvSpPr>
          <p:nvPr/>
        </p:nvSpPr>
        <p:spPr>
          <a:xfrm>
            <a:off x="1097707" y="3073076"/>
            <a:ext cx="6472539" cy="711848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Fira Sans" panose="020B0503050000020004" pitchFamily="34" charset="0"/>
                <a:ea typeface="Fira Sans" panose="020B0503050000020004" pitchFamily="34" charset="0"/>
              </a:rPr>
              <a:t>Place LICENSE file for code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6A710D92-2EBE-6AE0-6BA0-8CD756B91B36}"/>
              </a:ext>
            </a:extLst>
          </p:cNvPr>
          <p:cNvSpPr txBox="1">
            <a:spLocks/>
          </p:cNvSpPr>
          <p:nvPr/>
        </p:nvSpPr>
        <p:spPr>
          <a:xfrm>
            <a:off x="1097707" y="4202403"/>
            <a:ext cx="9557593" cy="711848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latin typeface="Fira Sans" panose="020B0503050000020004" pitchFamily="34" charset="0"/>
                <a:ea typeface="Fira Sans" panose="020B0503050000020004" pitchFamily="34" charset="0"/>
              </a:rPr>
              <a:t>Note the complexity in the README file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A69A2D-3AB4-A878-CE93-5274C739A486}"/>
              </a:ext>
            </a:extLst>
          </p:cNvPr>
          <p:cNvSpPr txBox="1">
            <a:spLocks/>
          </p:cNvSpPr>
          <p:nvPr/>
        </p:nvSpPr>
        <p:spPr>
          <a:xfrm>
            <a:off x="1554908" y="5041899"/>
            <a:ext cx="8851010" cy="979196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b="1">
                <a:latin typeface="Fira Sans" panose="020B0503050000020004" pitchFamily="34" charset="0"/>
                <a:ea typeface="Fira Sans" panose="020B0503050000020004" pitchFamily="34" charset="0"/>
              </a:rPr>
              <a:t>E.g., “</a:t>
            </a:r>
            <a:r>
              <a:rPr lang="en-US" sz="2400" b="1" dirty="0">
                <a:latin typeface="Fira Sans" panose="020B0503050000020004" pitchFamily="34" charset="0"/>
                <a:ea typeface="Fira Sans" panose="020B0503050000020004" pitchFamily="34" charset="0"/>
              </a:rPr>
              <a:t>The code is licensed under MIT, and other non-code materials are licensed under CC BY 4.0”</a:t>
            </a:r>
          </a:p>
        </p:txBody>
      </p:sp>
    </p:spTree>
    <p:extLst>
      <p:ext uri="{BB962C8B-B14F-4D97-AF65-F5344CB8AC3E}">
        <p14:creationId xmlns:p14="http://schemas.microsoft.com/office/powerpoint/2010/main" val="243208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1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7C4383-DCE7-8BEE-9BAC-8A823ADC4E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D062D93-A08B-20EB-F389-6DEBCA604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0" y="1420984"/>
            <a:ext cx="10312079" cy="3706187"/>
          </a:xfrm>
        </p:spPr>
        <p:txBody>
          <a:bodyPr/>
          <a:lstStyle/>
          <a:p>
            <a:r>
              <a:rPr lang="en-US" dirty="0"/>
              <a:t>My </a:t>
            </a:r>
            <a:r>
              <a:rPr lang="en-US"/>
              <a:t>journey into </a:t>
            </a:r>
            <a:r>
              <a:rPr lang="en-US" dirty="0"/>
              <a:t>licensing does not make sense, except in the light of </a:t>
            </a:r>
            <a:br>
              <a:rPr lang="en-US" dirty="0"/>
            </a:br>
            <a:r>
              <a:rPr lang="en-US" dirty="0">
                <a:solidFill>
                  <a:schemeClr val="accent2"/>
                </a:solidFill>
              </a:rPr>
              <a:t>Open Science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694741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8FCD76-385A-5E39-2A69-4C8FBBDD07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196876DC-645D-AB39-D2F2-D715290BEF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5045" y="2766218"/>
            <a:ext cx="6961909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What are your questions?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E65D6BA-69C1-3623-58CA-26E6339F3571}"/>
              </a:ext>
            </a:extLst>
          </p:cNvPr>
          <p:cNvSpPr txBox="1">
            <a:spLocks/>
          </p:cNvSpPr>
          <p:nvPr/>
        </p:nvSpPr>
        <p:spPr>
          <a:xfrm>
            <a:off x="844552" y="2100426"/>
            <a:ext cx="4864872" cy="2861539"/>
          </a:xfrm>
          <a:prstGeom prst="rect">
            <a:avLst/>
          </a:prstGeom>
        </p:spPr>
        <p:txBody>
          <a:bodyPr wrap="square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License your code, because your future user could be </a:t>
            </a:r>
            <a:r>
              <a:rPr lang="en-US" sz="48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you</a:t>
            </a:r>
          </a:p>
        </p:txBody>
      </p:sp>
      <p:pic>
        <p:nvPicPr>
          <p:cNvPr id="9" name="Picture 8" descr="A person with their arms raised in the air&#10;&#10;AI-generated content may be incorrect.">
            <a:extLst>
              <a:ext uri="{FF2B5EF4-FFF2-40B4-BE49-F238E27FC236}">
                <a16:creationId xmlns:a16="http://schemas.microsoft.com/office/drawing/2014/main" id="{EB572FF5-2F43-F80F-6958-8C20C361B07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4465" b="12229"/>
          <a:stretch/>
        </p:blipFill>
        <p:spPr>
          <a:xfrm>
            <a:off x="6096000" y="-1"/>
            <a:ext cx="6096000" cy="6858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4220EAA-A794-239E-1980-970E5AF9C9C8}"/>
              </a:ext>
            </a:extLst>
          </p:cNvPr>
          <p:cNvSpPr txBox="1"/>
          <p:nvPr/>
        </p:nvSpPr>
        <p:spPr>
          <a:xfrm>
            <a:off x="6095999" y="6581001"/>
            <a:ext cx="609600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Photo by 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ivan zakharenko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on 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971214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18A6D4-E71F-5B8D-7285-93CE131A45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5AC9CDD-CA64-314E-F7A7-08A7D572FE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7032" y="903287"/>
            <a:ext cx="9241675" cy="13255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What are your questions?</a:t>
            </a:r>
            <a:endParaRPr lang="en-US" sz="5400" dirty="0"/>
          </a:p>
        </p:txBody>
      </p:sp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6" name="Slide Zoom 5">
                <a:extLst>
                  <a:ext uri="{FF2B5EF4-FFF2-40B4-BE49-F238E27FC236}">
                    <a16:creationId xmlns:a16="http://schemas.microsoft.com/office/drawing/2014/main" id="{3307253B-09D8-2A2E-2B6A-B59C0F45981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082215050"/>
                  </p:ext>
                </p:extLst>
              </p:nvPr>
            </p:nvGraphicFramePr>
            <p:xfrm>
              <a:off x="2839995" y="2502317"/>
              <a:ext cx="3048000" cy="1714500"/>
            </p:xfrm>
            <a:graphic>
              <a:graphicData uri="http://schemas.microsoft.com/office/powerpoint/2016/slidezoom">
                <pslz:sldZm>
                  <pslz:sldZmObj sldId="1065" cId="2657626672">
                    <pslz:zmPr id="{26A8A20E-30D0-5740-A641-28E2DD6D67FF}" returnToParent="0" transitionDur="1000">
                      <p166:blipFill xmlns:p166="http://schemas.microsoft.com/office/powerpoint/2016/6/main">
                        <a:blip r:embed="rId3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6" name="Slide Zoom 5">
                <a:extLst>
                  <a:ext uri="{FF2B5EF4-FFF2-40B4-BE49-F238E27FC236}">
                    <a16:creationId xmlns:a16="http://schemas.microsoft.com/office/drawing/2014/main" id="{3307253B-09D8-2A2E-2B6A-B59C0F45981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39995" y="2502317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8" name="Slide Zoom 7">
                <a:extLst>
                  <a:ext uri="{FF2B5EF4-FFF2-40B4-BE49-F238E27FC236}">
                    <a16:creationId xmlns:a16="http://schemas.microsoft.com/office/drawing/2014/main" id="{5D5DE5AC-5CC4-EC90-4F7B-727B0822C50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8873487"/>
                  </p:ext>
                </p:extLst>
              </p:nvPr>
            </p:nvGraphicFramePr>
            <p:xfrm>
              <a:off x="6437870" y="2446712"/>
              <a:ext cx="3048000" cy="1714500"/>
            </p:xfrm>
            <a:graphic>
              <a:graphicData uri="http://schemas.microsoft.com/office/powerpoint/2016/slidezoom">
                <pslz:sldZm>
                  <pslz:sldZmObj sldId="1073" cId="231247781">
                    <pslz:zmPr id="{687693EE-486D-8E48-B1D4-59787B17607D}" returnToParent="0" transitionDur="1000">
                      <p166:blipFill xmlns:p166="http://schemas.microsoft.com/office/powerpoint/2016/6/main">
                        <a:blip r:embed="rId5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8" name="Slide Zoom 7">
                <a:extLst>
                  <a:ext uri="{FF2B5EF4-FFF2-40B4-BE49-F238E27FC236}">
                    <a16:creationId xmlns:a16="http://schemas.microsoft.com/office/drawing/2014/main" id="{5D5DE5AC-5CC4-EC90-4F7B-727B0822C50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437870" y="2446712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0" name="Slide Zoom 9">
                <a:extLst>
                  <a:ext uri="{FF2B5EF4-FFF2-40B4-BE49-F238E27FC236}">
                    <a16:creationId xmlns:a16="http://schemas.microsoft.com/office/drawing/2014/main" id="{6734D58A-F66D-F749-65DF-164C744487A8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18647123"/>
                  </p:ext>
                </p:extLst>
              </p:nvPr>
            </p:nvGraphicFramePr>
            <p:xfrm>
              <a:off x="2839995" y="4629150"/>
              <a:ext cx="3048000" cy="1714500"/>
            </p:xfrm>
            <a:graphic>
              <a:graphicData uri="http://schemas.microsoft.com/office/powerpoint/2016/slidezoom">
                <pslz:sldZm>
                  <pslz:sldZmObj sldId="1069" cId="443166890">
                    <pslz:zmPr id="{AB7920AE-F3C3-9047-9056-EF8977F46F60}" returnToParent="0" transitionDur="1000">
                      <p166:blipFill xmlns:p166="http://schemas.microsoft.com/office/powerpoint/2016/6/main">
                        <a:blip r:embed="rId7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0" name="Slide Zoom 9">
                <a:extLst>
                  <a:ext uri="{FF2B5EF4-FFF2-40B4-BE49-F238E27FC236}">
                    <a16:creationId xmlns:a16="http://schemas.microsoft.com/office/drawing/2014/main" id="{6734D58A-F66D-F749-65DF-164C744487A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839995" y="4629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  <mc:AlternateContent xmlns:mc="http://schemas.openxmlformats.org/markup-compatibility/2006" xmlns:pslz="http://schemas.microsoft.com/office/powerpoint/2016/slidezoom">
        <mc:Choice Requires="pslz">
          <p:graphicFrame>
            <p:nvGraphicFramePr>
              <p:cNvPr id="12" name="Slide Zoom 11">
                <a:extLst>
                  <a:ext uri="{FF2B5EF4-FFF2-40B4-BE49-F238E27FC236}">
                    <a16:creationId xmlns:a16="http://schemas.microsoft.com/office/drawing/2014/main" id="{D35696BC-B16A-0848-C068-3B3AE87F94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926662975"/>
                  </p:ext>
                </p:extLst>
              </p:nvPr>
            </p:nvGraphicFramePr>
            <p:xfrm>
              <a:off x="6437870" y="4629150"/>
              <a:ext cx="3048000" cy="1714500"/>
            </p:xfrm>
            <a:graphic>
              <a:graphicData uri="http://schemas.microsoft.com/office/powerpoint/2016/slidezoom">
                <pslz:sldZm>
                  <pslz:sldZmObj sldId="1123" cId="3216142242">
                    <pslz:zmPr id="{76637A02-B598-8346-A797-E0349A0C47E6}" returnToParent="0" transitionDur="1000">
                      <p166:blipFill xmlns:p166="http://schemas.microsoft.com/office/powerpoint/2016/6/main">
                        <a:blip r:embed="rId9"/>
                        <a:stretch>
                          <a:fillRect/>
                        </a:stretch>
                      </p166:blipFill>
                      <p166:spPr xmlns:p166="http://schemas.microsoft.com/office/powerpoint/2016/6/main">
                        <a:xfrm>
                          <a:off x="0" y="0"/>
                          <a:ext cx="3048000" cy="1714500"/>
                        </a:xfrm>
                        <a:prstGeom prst="rect">
                          <a:avLst/>
                        </a:prstGeom>
                        <a:ln w="3175">
                          <a:solidFill>
                            <a:prstClr val="ltGray"/>
                          </a:solidFill>
                        </a:ln>
                      </p166:spPr>
                    </pslz:zmPr>
                  </pslz:sldZmObj>
                </pslz:sldZm>
              </a:graphicData>
            </a:graphic>
          </p:graphicFrame>
        </mc:Choice>
        <mc:Fallback xmlns="">
          <p:pic>
            <p:nvPicPr>
              <p:cNvPr id="12" name="Slide Zoom 11">
                <a:extLst>
                  <a:ext uri="{FF2B5EF4-FFF2-40B4-BE49-F238E27FC236}">
                    <a16:creationId xmlns:a16="http://schemas.microsoft.com/office/drawing/2014/main" id="{D35696BC-B16A-0848-C068-3B3AE87F94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6437870" y="4629150"/>
                <a:ext cx="3048000" cy="1714500"/>
              </a:xfrm>
              <a:prstGeom prst="rect">
                <a:avLst/>
              </a:prstGeom>
              <a:ln w="3175">
                <a:solidFill>
                  <a:prstClr val="ltGray"/>
                </a:solidFill>
              </a:ln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16006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30147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40A929-B343-875D-FCD3-86EBA0F14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FAD7FC55-EE07-4969-9391-0DE9B3FEC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1122" y="2096618"/>
            <a:ext cx="7849755" cy="2664763"/>
          </a:xfrm>
        </p:spPr>
        <p:txBody>
          <a:bodyPr/>
          <a:lstStyle/>
          <a:p>
            <a:r>
              <a:rPr lang="en-US" sz="5400" dirty="0">
                <a:solidFill>
                  <a:schemeClr val="bg1"/>
                </a:solidFill>
              </a:rPr>
              <a:t>Question: </a:t>
            </a:r>
            <a:br>
              <a:rPr lang="en-US" sz="5400" dirty="0">
                <a:solidFill>
                  <a:schemeClr val="bg1"/>
                </a:solidFill>
              </a:rPr>
            </a:br>
            <a:r>
              <a:rPr lang="en-US" sz="5400" dirty="0">
                <a:solidFill>
                  <a:schemeClr val="bg1"/>
                </a:solidFill>
              </a:rPr>
              <a:t>Who here works with code built by others? 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23472177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9E59F63-04E8-6C65-0CD7-B1755D497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1785" y="2766218"/>
            <a:ext cx="5928430" cy="1325563"/>
          </a:xfrm>
        </p:spPr>
        <p:txBody>
          <a:bodyPr/>
          <a:lstStyle/>
          <a:p>
            <a:r>
              <a:rPr lang="en-US" dirty="0"/>
              <a:t>Scenario: </a:t>
            </a:r>
            <a:br>
              <a:rPr lang="en-US" dirty="0"/>
            </a:br>
            <a:r>
              <a:rPr lang="en-US" dirty="0"/>
              <a:t>You shared code on a repository</a:t>
            </a:r>
          </a:p>
        </p:txBody>
      </p:sp>
    </p:spTree>
    <p:extLst>
      <p:ext uri="{BB962C8B-B14F-4D97-AF65-F5344CB8AC3E}">
        <p14:creationId xmlns:p14="http://schemas.microsoft.com/office/powerpoint/2010/main" val="2817949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DE152B7-6871-460F-3361-88CC047EFE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3945" y="1240010"/>
            <a:ext cx="7422780" cy="1325563"/>
          </a:xfrm>
        </p:spPr>
        <p:txBody>
          <a:bodyPr wrap="square">
            <a:noAutofit/>
          </a:bodyPr>
          <a:lstStyle/>
          <a:p>
            <a:r>
              <a:rPr lang="en-US" sz="4800" b="1" dirty="0"/>
              <a:t>“Can I use your work?”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427D19AC-16D3-CA4C-885E-45DC05E805E9}"/>
              </a:ext>
            </a:extLst>
          </p:cNvPr>
          <p:cNvSpPr txBox="1">
            <a:spLocks/>
          </p:cNvSpPr>
          <p:nvPr/>
        </p:nvSpPr>
        <p:spPr>
          <a:xfrm>
            <a:off x="1393945" y="2495176"/>
            <a:ext cx="7422780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“Can I use your work?”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760355BF-ED21-4913-72AB-1AD07C6F1A10}"/>
              </a:ext>
            </a:extLst>
          </p:cNvPr>
          <p:cNvSpPr txBox="1">
            <a:spLocks/>
          </p:cNvSpPr>
          <p:nvPr/>
        </p:nvSpPr>
        <p:spPr>
          <a:xfrm>
            <a:off x="1393945" y="4317639"/>
            <a:ext cx="7422780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“Can I use your work?”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92E60A04-2DD0-4F89-58D7-DFC5795003D6}"/>
              </a:ext>
            </a:extLst>
          </p:cNvPr>
          <p:cNvSpPr txBox="1">
            <a:spLocks/>
          </p:cNvSpPr>
          <p:nvPr/>
        </p:nvSpPr>
        <p:spPr>
          <a:xfrm>
            <a:off x="8624660" y="1204812"/>
            <a:ext cx="1959834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Yes!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C6431A3-C671-76C8-E2CD-88929B4A2C05}"/>
              </a:ext>
            </a:extLst>
          </p:cNvPr>
          <p:cNvSpPr txBox="1">
            <a:spLocks/>
          </p:cNvSpPr>
          <p:nvPr/>
        </p:nvSpPr>
        <p:spPr>
          <a:xfrm>
            <a:off x="8624660" y="2528663"/>
            <a:ext cx="1959834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Yes…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59BD171-8C32-528E-89E3-720596717F6D}"/>
              </a:ext>
            </a:extLst>
          </p:cNvPr>
          <p:cNvSpPr txBox="1">
            <a:spLocks/>
          </p:cNvSpPr>
          <p:nvPr/>
        </p:nvSpPr>
        <p:spPr>
          <a:xfrm>
            <a:off x="8712586" y="4067476"/>
            <a:ext cx="1959834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….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393C286-8625-4C93-0150-32515A9A885A}"/>
              </a:ext>
            </a:extLst>
          </p:cNvPr>
          <p:cNvSpPr txBox="1">
            <a:spLocks/>
          </p:cNvSpPr>
          <p:nvPr/>
        </p:nvSpPr>
        <p:spPr>
          <a:xfrm rot="5400000">
            <a:off x="3462636" y="4067477"/>
            <a:ext cx="1959834" cy="1325563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b="1" dirty="0">
                <a:latin typeface="Fira Sans" panose="020B0503050000020004" pitchFamily="34" charset="0"/>
                <a:ea typeface="Fira Sans" panose="020B0503050000020004" pitchFamily="34" charset="0"/>
              </a:rPr>
              <a:t>….</a:t>
            </a:r>
          </a:p>
        </p:txBody>
      </p:sp>
    </p:spTree>
    <p:extLst>
      <p:ext uri="{BB962C8B-B14F-4D97-AF65-F5344CB8AC3E}">
        <p14:creationId xmlns:p14="http://schemas.microsoft.com/office/powerpoint/2010/main" val="765455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9" grpId="0"/>
      <p:bldP spid="10" grpId="0"/>
      <p:bldP spid="11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315DC6-1785-EE78-4065-918E6EE7A3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D9FCAAD-518B-C26F-1CFF-1F50AA22370F}"/>
              </a:ext>
            </a:extLst>
          </p:cNvPr>
          <p:cNvSpPr txBox="1"/>
          <p:nvPr/>
        </p:nvSpPr>
        <p:spPr>
          <a:xfrm>
            <a:off x="9634171" y="6348019"/>
            <a:ext cx="249042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Photo by 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Kenny Eliason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on 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altLang="en-US" sz="11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</a:rPr>
              <a:t> </a:t>
            </a:r>
          </a:p>
        </p:txBody>
      </p:sp>
      <p:pic>
        <p:nvPicPr>
          <p:cNvPr id="1027" name="Picture 3" descr="gray tomb">
            <a:extLst>
              <a:ext uri="{FF2B5EF4-FFF2-40B4-BE49-F238E27FC236}">
                <a16:creationId xmlns:a16="http://schemas.microsoft.com/office/drawing/2014/main" id="{A240D943-B3BF-944C-925B-D4A646A1E0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3000"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783" t="39697" r="1515" b="10303"/>
          <a:stretch>
            <a:fillRect/>
          </a:stretch>
        </p:blipFill>
        <p:spPr bwMode="auto">
          <a:xfrm>
            <a:off x="2628899" y="0"/>
            <a:ext cx="6681355" cy="6868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ABE139E-A3C8-C328-CB7C-0BF21CB80BA2}"/>
              </a:ext>
            </a:extLst>
          </p:cNvPr>
          <p:cNvSpPr/>
          <p:nvPr/>
        </p:nvSpPr>
        <p:spPr>
          <a:xfrm>
            <a:off x="4707082" y="2322368"/>
            <a:ext cx="2473037" cy="2213264"/>
          </a:xfrm>
          <a:prstGeom prst="rect">
            <a:avLst/>
          </a:prstGeom>
          <a:solidFill>
            <a:schemeClr val="bg1">
              <a:lumMod val="75000"/>
              <a:lumOff val="25000"/>
              <a:alpha val="64258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latin typeface="Fira Sans" panose="020B0503050000020004" pitchFamily="34" charset="0"/>
                <a:ea typeface="Fira Sans" panose="020B0503050000020004" pitchFamily="34" charset="0"/>
              </a:rPr>
              <a:t>CAUSE OF DEATH</a:t>
            </a:r>
          </a:p>
          <a:p>
            <a:pPr algn="ctr"/>
            <a:endParaRPr lang="en-US" sz="2000" b="1" dirty="0">
              <a:latin typeface="Fira Sans" panose="020B0503050000020004" pitchFamily="34" charset="0"/>
              <a:ea typeface="Fira Sans" panose="020B0503050000020004" pitchFamily="34" charset="0"/>
            </a:endParaRPr>
          </a:p>
          <a:p>
            <a:pPr algn="ctr"/>
            <a:r>
              <a:rPr lang="en-US" sz="2000" b="1" dirty="0">
                <a:solidFill>
                  <a:schemeClr val="accent2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FAILING TO REPLY TO REQUESTS</a:t>
            </a:r>
          </a:p>
        </p:txBody>
      </p:sp>
    </p:spTree>
    <p:extLst>
      <p:ext uri="{BB962C8B-B14F-4D97-AF65-F5344CB8AC3E}">
        <p14:creationId xmlns:p14="http://schemas.microsoft.com/office/powerpoint/2010/main" val="2465427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B0E2A0-0422-09CF-CE05-D409F586F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870E79-FC38-B07A-D181-A09A0ED527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04" y="2212905"/>
            <a:ext cx="10657191" cy="2432189"/>
          </a:xfrm>
        </p:spPr>
        <p:txBody>
          <a:bodyPr wrap="square">
            <a:noAutofit/>
          </a:bodyPr>
          <a:lstStyle/>
          <a:p>
            <a:r>
              <a:rPr lang="en-US" sz="5400" b="1" dirty="0"/>
              <a:t>No license =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224987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999B518C8EF4A9F0A52055D700488" ma:contentTypeVersion="38" ma:contentTypeDescription="Create a new document." ma:contentTypeScope="" ma:versionID="6dc32e411753eb8f70674e79eebaefad">
  <xsd:schema xmlns:xsd="http://www.w3.org/2001/XMLSchema" xmlns:xs="http://www.w3.org/2001/XMLSchema" xmlns:p="http://schemas.microsoft.com/office/2006/metadata/properties" xmlns:ns2="c9e239e1-eba3-46c3-b6c4-774a7c1dd7fe" xmlns:ns3="9bddcc6d-5a40-4ec2-9543-10e19496ba30" targetNamespace="http://schemas.microsoft.com/office/2006/metadata/properties" ma:root="true" ma:fieldsID="de3b04577c74f6843cc5702558630934" ns2:_="" ns3:_="">
    <xsd:import namespace="c9e239e1-eba3-46c3-b6c4-774a7c1dd7fe"/>
    <xsd:import namespace="9bddcc6d-5a40-4ec2-9543-10e19496ba30"/>
    <xsd:element name="properties">
      <xsd:complexType>
        <xsd:sequence>
          <xsd:element name="documentManagement">
            <xsd:complexType>
              <xsd:all>
                <xsd:element ref="ns2:ObjectType" minOccurs="0"/>
                <xsd:element ref="ns2:Category_x0020_RDM" minOccurs="0"/>
                <xsd:element ref="ns2:Descriptions" minOccurs="0"/>
                <xsd:element ref="ns2:Department_x0020_TU_x002f_e" minOccurs="0"/>
                <xsd:element ref="ns2:Creator" minOccurs="0"/>
                <xsd:element ref="ns2:Date_x0020_Document" minOccurs="0"/>
                <xsd:element ref="ns2:Results" minOccurs="0"/>
                <xsd:element ref="ns2:Origin" minOccurs="0"/>
                <xsd:element ref="ns2:Authourised_x0020_by" minOccurs="0"/>
                <xsd:element ref="ns2:Identification_x0020_Code" minOccurs="0"/>
                <xsd:element ref="ns3:MediaServiceMetadata" minOccurs="0"/>
                <xsd:element ref="ns3:MediaServiceFastMetadata" minOccurs="0"/>
                <xsd:element ref="ns2:Coverages" minOccurs="0"/>
                <xsd:element ref="ns2:Date_x0020_Authourised" minOccurs="0"/>
                <xsd:element ref="ns2:Relations" minOccurs="0"/>
                <xsd:element ref="ns2:Leade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239e1-eba3-46c3-b6c4-774a7c1dd7fe" elementFormDefault="qualified">
    <xsd:import namespace="http://schemas.microsoft.com/office/2006/documentManagement/types"/>
    <xsd:import namespace="http://schemas.microsoft.com/office/infopath/2007/PartnerControls"/>
    <xsd:element name="ObjectType" ma:index="1" nillable="true" ma:displayName="ObjectType" ma:default="Concept" ma:description="Type of Information object." ma:format="Dropdown" ma:indexed="true" ma:internalName="ObjectType">
      <xsd:simpleType>
        <xsd:union memberTypes="dms:Text">
          <xsd:simpleType>
            <xsd:restriction base="dms:Choice">
              <xsd:enumeration value="Concept"/>
              <xsd:enumeration value="Report"/>
              <xsd:enumeration value="Project document"/>
              <xsd:enumeration value="Policy document"/>
              <xsd:enumeration value="Agenda"/>
              <xsd:enumeration value="Attachment"/>
              <xsd:enumeration value="Letter"/>
              <xsd:enumeration value="Book"/>
              <xsd:enumeration value="Brochure"/>
              <xsd:enumeration value="Contract"/>
              <xsd:enumeration value="List"/>
              <xsd:enumeration value="Article"/>
              <xsd:enumeration value="Image"/>
              <xsd:enumeration value="Education document"/>
              <xsd:enumeration value="Invoice"/>
              <xsd:enumeration value="Resolution"/>
              <xsd:enumeration value="Plan"/>
            </xsd:restriction>
          </xsd:simpleType>
        </xsd:union>
      </xsd:simpleType>
    </xsd:element>
    <xsd:element name="Category_x0020_RDM" ma:index="2" nillable="true" ma:displayName="Category RDM" ma:default="General" ma:description="Topic of which the object is classified.&#10;" ma:format="Dropdown" ma:internalName="Category_x0020_RDM">
      <xsd:simpleType>
        <xsd:union memberTypes="dms:Text">
          <xsd:simpleType>
            <xsd:restriction base="dms:Choice">
              <xsd:enumeration value="General"/>
              <xsd:enumeration value="NWO"/>
              <xsd:enumeration value="H2020"/>
              <xsd:enumeration value="Non-Funder"/>
              <xsd:enumeration value="ZonMW"/>
              <xsd:enumeration value="GDPR"/>
              <xsd:enumeration value="IPR"/>
              <xsd:enumeration value="Licences"/>
              <xsd:enumeration value="Statistics"/>
              <xsd:enumeration value="Metadata"/>
              <xsd:enumeration value="FAIR"/>
              <xsd:enumeration value="Bachelor"/>
              <xsd:enumeration value="Master"/>
              <xsd:enumeration value="PDH"/>
              <xsd:enumeration value="Researchers"/>
              <xsd:enumeration value="Support Department"/>
              <xsd:enumeration value="Software training"/>
              <xsd:enumeration value="Standard"/>
              <xsd:enumeration value="4TU"/>
              <xsd:enumeration value="Generic repository"/>
              <xsd:enumeration value="Subject specific repository"/>
              <xsd:enumeration value="Internal archiving"/>
              <xsd:enumeration value="Internal policies"/>
              <xsd:enumeration value="External policies"/>
              <xsd:enumeration value="Communication plan"/>
              <xsd:enumeration value="Website"/>
              <xsd:enumeration value="Research support portal"/>
              <xsd:enumeration value="UKB"/>
              <xsd:enumeration value="LCRDM"/>
              <xsd:enumeration value="RDA"/>
              <xsd:enumeration value="OSCTU/e"/>
            </xsd:restriction>
          </xsd:simpleType>
        </xsd:union>
      </xsd:simpleType>
    </xsd:element>
    <xsd:element name="Descriptions" ma:index="3" nillable="true" ma:displayName="Descriptions" ma:description="Context information. Short explanation about the object. &#10;" ma:internalName="Descriptions">
      <xsd:simpleType>
        <xsd:restriction base="dms:Note">
          <xsd:maxLength value="255"/>
        </xsd:restriction>
      </xsd:simpleType>
    </xsd:element>
    <xsd:element name="Department_x0020_TU_x002f_e" ma:index="4" nillable="true" ma:displayName="Department TU/e" ma:default="Data Management and Library" ma:description="Organisation that owns the object at the moment of registration.&#10;" ma:format="Dropdown" ma:internalName="Department_x0020_TU_x002F_e">
      <xsd:simpleType>
        <xsd:union memberTypes="dms:Text">
          <xsd:simpleType>
            <xsd:restriction base="dms:Choice">
              <xsd:enumeration value="Data Management and Library"/>
              <xsd:enumeration value="Biomedical Engineering"/>
              <xsd:enumeration value="Built Environment"/>
              <xsd:enumeration value="Electrical Engineering"/>
              <xsd:enumeration value="Industrial Design"/>
              <xsd:enumeration value="Chemical Engineering and Chemistry"/>
              <xsd:enumeration value="Industrial Engineering &amp; Innovation Sciences"/>
              <xsd:enumeration value="Applied Physics"/>
              <xsd:enumeration value="Mechanical Engineering"/>
              <xsd:enumeration value="Mathematics and Computer Science"/>
            </xsd:restriction>
          </xsd:simpleType>
        </xsd:union>
      </xsd:simpleType>
    </xsd:element>
    <xsd:element name="Creator" ma:index="5" nillable="true" ma:displayName="Creator" ma:description="Actual writer or creator of the object." ma:list="UserInfo" ma:SearchPeopleOnly="false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_x0020_Document" ma:index="6" nillable="true" ma:displayName="Date Document" ma:default="[today]" ma:description="The actual date that the object was created.&#10;" ma:format="DateOnly" ma:internalName="Date_x0020_Document">
      <xsd:simpleType>
        <xsd:restriction base="dms:DateTime"/>
      </xsd:simpleType>
    </xsd:element>
    <xsd:element name="Results" ma:index="7" nillable="true" ma:displayName="Results" ma:default="Unknown" ma:description="The result of the proces or status of the document.&#10;" ma:format="RadioButtons" ma:internalName="Results">
      <xsd:simpleType>
        <xsd:union memberTypes="dms:Text">
          <xsd:simpleType>
            <xsd:restriction base="dms:Choice">
              <xsd:enumeration value="Unknown"/>
              <xsd:enumeration value="Not started"/>
              <xsd:enumeration value="To be reviewed"/>
              <xsd:enumeration value="In progress"/>
              <xsd:enumeration value="Completed"/>
            </xsd:restriction>
          </xsd:simpleType>
        </xsd:union>
      </xsd:simpleType>
    </xsd:element>
    <xsd:element name="Origin" ma:index="8" nillable="true" ma:displayName="Origin" ma:description="Original source" ma:internalName="Origin">
      <xsd:simpleType>
        <xsd:restriction base="dms:Note">
          <xsd:maxLength value="255"/>
        </xsd:restriction>
      </xsd:simpleType>
    </xsd:element>
    <xsd:element name="Authourised_x0020_by" ma:index="9" nillable="true" ma:displayName="Authourised by" ma:description="An organization or person responsible for or involved in the creation, recording of an object." ma:list="UserInfo" ma:SharePointGroup="0" ma:internalName="Authouris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entification_x0020_Code" ma:index="10" nillable="true" ma:displayName="Identification Code" ma:description="Number or code assigned to an object outside the dynamic archive&#10;" ma:internalName="Identification_x0020_Code">
      <xsd:simpleType>
        <xsd:restriction base="dms:Text">
          <xsd:maxLength value="255"/>
        </xsd:restriction>
      </xsd:simpleType>
    </xsd:element>
    <xsd:element name="Coverages" ma:index="20" nillable="true" ma:displayName="Coverages" ma:description="Valid period or location." ma:internalName="Coverages">
      <xsd:simpleType>
        <xsd:restriction base="dms:Text">
          <xsd:maxLength value="255"/>
        </xsd:restriction>
      </xsd:simpleType>
    </xsd:element>
    <xsd:element name="Date_x0020_Authourised" ma:index="21" nillable="true" ma:displayName="Date Authourised" ma:description="Date approved" ma:format="DateOnly" ma:internalName="Date_x0020_Authourised">
      <xsd:simpleType>
        <xsd:restriction base="dms:DateTime"/>
      </xsd:simpleType>
    </xsd:element>
    <xsd:element name="Relations" ma:index="22" nillable="true" ma:displayName="Relations" ma:description="Naam project or workflow of which document is part of." ma:internalName="Relations">
      <xsd:simpleType>
        <xsd:restriction base="dms:Text">
          <xsd:maxLength value="255"/>
        </xsd:restriction>
      </xsd:simpleType>
    </xsd:element>
    <xsd:element name="Leader" ma:index="23" nillable="true" ma:displayName="Leader" ma:description="Project or team leader or person responsible" ma:list="UserInfo" ma:SharePointGroup="0" ma:internalName="Lead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2bfc0286-fbfa-4171-b0cb-d3863062621c}" ma:internalName="TaxCatchAll" ma:showField="CatchAllData" ma:web="c9e239e1-eba3-46c3-b6c4-774a7c1dd7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dcc6d-5a40-4ec2-9543-10e19496b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3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Type xmlns="c9e239e1-eba3-46c3-b6c4-774a7c1dd7fe">Concept</ObjectType>
    <Date_x0020_Document xmlns="c9e239e1-eba3-46c3-b6c4-774a7c1dd7fe">2024-10-29T09:17:14+00:00</Date_x0020_Document>
    <Results xmlns="c9e239e1-eba3-46c3-b6c4-774a7c1dd7fe">Unknown</Results>
    <Category_x0020_RDM xmlns="c9e239e1-eba3-46c3-b6c4-774a7c1dd7fe">General</Category_x0020_RDM>
    <Department_x0020_TU_x002f_e xmlns="c9e239e1-eba3-46c3-b6c4-774a7c1dd7fe">Data Management and Library</Department_x0020_TU_x002f_e>
    <Relations xmlns="c9e239e1-eba3-46c3-b6c4-774a7c1dd7fe" xsi:nil="true"/>
    <Authourised_x0020_by xmlns="c9e239e1-eba3-46c3-b6c4-774a7c1dd7fe">
      <UserInfo>
        <DisplayName/>
        <AccountId xsi:nil="true"/>
        <AccountType/>
      </UserInfo>
    </Authourised_x0020_by>
    <Origin xmlns="c9e239e1-eba3-46c3-b6c4-774a7c1dd7fe" xsi:nil="true"/>
    <TaxCatchAll xmlns="c9e239e1-eba3-46c3-b6c4-774a7c1dd7fe" xsi:nil="true"/>
    <Creator xmlns="c9e239e1-eba3-46c3-b6c4-774a7c1dd7fe">
      <UserInfo>
        <DisplayName/>
        <AccountId xsi:nil="true"/>
        <AccountType/>
      </UserInfo>
    </Creator>
    <Leader xmlns="c9e239e1-eba3-46c3-b6c4-774a7c1dd7fe">
      <UserInfo>
        <DisplayName/>
        <AccountId xsi:nil="true"/>
        <AccountType/>
      </UserInfo>
    </Leader>
    <Descriptions xmlns="c9e239e1-eba3-46c3-b6c4-774a7c1dd7fe" xsi:nil="true"/>
    <Coverages xmlns="c9e239e1-eba3-46c3-b6c4-774a7c1dd7fe" xsi:nil="true"/>
    <lcf76f155ced4ddcb4097134ff3c332f xmlns="9bddcc6d-5a40-4ec2-9543-10e19496ba30">
      <Terms xmlns="http://schemas.microsoft.com/office/infopath/2007/PartnerControls"/>
    </lcf76f155ced4ddcb4097134ff3c332f>
    <Identification_x0020_Code xmlns="c9e239e1-eba3-46c3-b6c4-774a7c1dd7fe" xsi:nil="true"/>
    <Date_x0020_Authourised xmlns="c9e239e1-eba3-46c3-b6c4-774a7c1dd7fe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71DCED81-64B1-47B6-A2D1-6EBC3AD765D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239e1-eba3-46c3-b6c4-774a7c1dd7fe"/>
    <ds:schemaRef ds:uri="9bddcc6d-5a40-4ec2-9543-10e19496b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5156953-BB31-4B7D-8288-65B3545A063D}">
  <ds:schemaRefs>
    <ds:schemaRef ds:uri="http://schemas.microsoft.com/office/2006/metadata/properties"/>
    <ds:schemaRef ds:uri="9bddcc6d-5a40-4ec2-9543-10e19496ba30"/>
    <ds:schemaRef ds:uri="http://schemas.microsoft.com/office/2006/documentManagement/types"/>
    <ds:schemaRef ds:uri="http://purl.org/dc/terms/"/>
    <ds:schemaRef ds:uri="http://purl.org/dc/elements/1.1/"/>
    <ds:schemaRef ds:uri="http://schemas.openxmlformats.org/package/2006/metadata/core-properties"/>
    <ds:schemaRef ds:uri="http://purl.org/dc/dcmitype/"/>
    <ds:schemaRef ds:uri="c9e239e1-eba3-46c3-b6c4-774a7c1dd7fe"/>
    <ds:schemaRef ds:uri="http://schemas.microsoft.com/office/infopath/2007/PartnerControl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66A3210E-FE5E-44F1-A2EA-E9E58BA70C9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3416</TotalTime>
  <Words>548</Words>
  <Application>Microsoft Macintosh PowerPoint</Application>
  <PresentationFormat>Widescreen</PresentationFormat>
  <Paragraphs>103</Paragraphs>
  <Slides>31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Aptos</vt:lpstr>
      <vt:lpstr>Arial</vt:lpstr>
      <vt:lpstr>Calibri</vt:lpstr>
      <vt:lpstr>Fira Sans</vt:lpstr>
      <vt:lpstr>Office Theme</vt:lpstr>
      <vt:lpstr>1_Office Theme</vt:lpstr>
      <vt:lpstr>License your code &amp;  pay it forward</vt:lpstr>
      <vt:lpstr>My journey into licensing does not make sense, except in the light of  ____________.</vt:lpstr>
      <vt:lpstr>My journey into licensing does not make sense, except in the light of  Open Science.</vt:lpstr>
      <vt:lpstr>PowerPoint Presentation</vt:lpstr>
      <vt:lpstr>Question:  Who here works with code built by others? </vt:lpstr>
      <vt:lpstr>Scenario:  You shared code on a repository</vt:lpstr>
      <vt:lpstr>“Can I use your work?”</vt:lpstr>
      <vt:lpstr>PowerPoint Presentation</vt:lpstr>
      <vt:lpstr>No license = All rights reserved</vt:lpstr>
      <vt:lpstr>When you create something, you hold a copyright.*</vt:lpstr>
      <vt:lpstr>You don’t want to write a legal agreement each time someone request to re-use your work</vt:lpstr>
      <vt:lpstr>Sharing code does not make sense except in the light of licensing.</vt:lpstr>
      <vt:lpstr>Why should you license?</vt:lpstr>
      <vt:lpstr>Licensing your work saves your time  </vt:lpstr>
      <vt:lpstr>At TU/e, “we strive for maximal disclosure of results and findings”</vt:lpstr>
      <vt:lpstr>Licensing your work helps others, including you in the future</vt:lpstr>
      <vt:lpstr>How to decide which license to use?</vt:lpstr>
      <vt:lpstr>Use choosealicense.com</vt:lpstr>
      <vt:lpstr>Code or non-code?</vt:lpstr>
      <vt:lpstr>Licensing a code with non-code license is like sharing the meal without the recipe</vt:lpstr>
      <vt:lpstr>Forego copyright?</vt:lpstr>
      <vt:lpstr>Copyleft or permissive?</vt:lpstr>
      <vt:lpstr>Use a copyleft license if you care about how others use your code</vt:lpstr>
      <vt:lpstr>Are you building on other projects? Check if it’s marked with a copyleft license.</vt:lpstr>
      <vt:lpstr>When should you license?</vt:lpstr>
      <vt:lpstr>PowerPoint Presentation</vt:lpstr>
      <vt:lpstr>How to put a license?</vt:lpstr>
      <vt:lpstr>PowerPoint Presentation</vt:lpstr>
      <vt:lpstr>PowerPoint Presentation</vt:lpstr>
      <vt:lpstr>What are your questions?</vt:lpstr>
      <vt:lpstr>What are your 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Sunami, Nami</dc:creator>
  <cp:lastModifiedBy>Sunami, Nami</cp:lastModifiedBy>
  <cp:revision>3</cp:revision>
  <dcterms:created xsi:type="dcterms:W3CDTF">2024-10-29T08:14:50Z</dcterms:created>
  <dcterms:modified xsi:type="dcterms:W3CDTF">2025-11-12T14:17:09Z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0x01010023A999B518C8EF4A9F0A52055D700488</vt:lpwstr>
  </property>
  <property fmtid="{D5CDD505-2E9C-101B-9397-08002B2CF9AE}" pid="3" name="MediaServiceImageTags">
    <vt:lpwstr/>
  </property>
</Properties>
</file>